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06" r:id="rId4"/>
    <p:sldId id="275" r:id="rId5"/>
    <p:sldId id="258" r:id="rId6"/>
    <p:sldId id="267" r:id="rId7"/>
    <p:sldId id="307" r:id="rId8"/>
    <p:sldId id="321" r:id="rId9"/>
    <p:sldId id="272" r:id="rId10"/>
    <p:sldId id="271" r:id="rId11"/>
    <p:sldId id="270" r:id="rId12"/>
    <p:sldId id="269" r:id="rId13"/>
    <p:sldId id="277" r:id="rId14"/>
    <p:sldId id="284" r:id="rId15"/>
    <p:sldId id="285" r:id="rId16"/>
    <p:sldId id="283" r:id="rId17"/>
    <p:sldId id="282" r:id="rId18"/>
    <p:sldId id="281" r:id="rId19"/>
    <p:sldId id="322" r:id="rId20"/>
    <p:sldId id="323" r:id="rId21"/>
    <p:sldId id="324" r:id="rId22"/>
    <p:sldId id="325" r:id="rId23"/>
    <p:sldId id="326" r:id="rId24"/>
    <p:sldId id="286" r:id="rId25"/>
    <p:sldId id="328" r:id="rId26"/>
    <p:sldId id="280" r:id="rId27"/>
    <p:sldId id="279" r:id="rId28"/>
    <p:sldId id="278" r:id="rId29"/>
    <p:sldId id="276" r:id="rId30"/>
    <p:sldId id="268" r:id="rId31"/>
    <p:sldId id="287" r:id="rId32"/>
    <p:sldId id="329" r:id="rId33"/>
    <p:sldId id="333" r:id="rId34"/>
    <p:sldId id="337" r:id="rId35"/>
    <p:sldId id="338" r:id="rId36"/>
    <p:sldId id="339" r:id="rId37"/>
    <p:sldId id="334" r:id="rId38"/>
    <p:sldId id="340" r:id="rId39"/>
    <p:sldId id="335" r:id="rId40"/>
    <p:sldId id="336" r:id="rId41"/>
    <p:sldId id="294" r:id="rId42"/>
    <p:sldId id="291" r:id="rId43"/>
    <p:sldId id="292" r:id="rId44"/>
    <p:sldId id="341"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8" r:id="rId82"/>
    <p:sldId id="426" r:id="rId83"/>
    <p:sldId id="425" r:id="rId84"/>
    <p:sldId id="395" r:id="rId85"/>
    <p:sldId id="427" r:id="rId86"/>
    <p:sldId id="428" r:id="rId87"/>
    <p:sldId id="429" r:id="rId88"/>
    <p:sldId id="417" r:id="rId89"/>
    <p:sldId id="418" r:id="rId90"/>
    <p:sldId id="419" r:id="rId91"/>
    <p:sldId id="420" r:id="rId92"/>
    <p:sldId id="421" r:id="rId93"/>
    <p:sldId id="422" r:id="rId94"/>
    <p:sldId id="423" r:id="rId95"/>
    <p:sldId id="424" r:id="rId96"/>
    <p:sldId id="409" r:id="rId97"/>
    <p:sldId id="410" r:id="rId98"/>
    <p:sldId id="411" r:id="rId99"/>
    <p:sldId id="412" r:id="rId100"/>
    <p:sldId id="413" r:id="rId101"/>
    <p:sldId id="414" r:id="rId102"/>
    <p:sldId id="415" r:id="rId103"/>
    <p:sldId id="416" r:id="rId104"/>
    <p:sldId id="405" r:id="rId105"/>
    <p:sldId id="408" r:id="rId106"/>
    <p:sldId id="388" r:id="rId107"/>
    <p:sldId id="389" r:id="rId108"/>
    <p:sldId id="390" r:id="rId109"/>
    <p:sldId id="391" r:id="rId110"/>
    <p:sldId id="392" r:id="rId111"/>
    <p:sldId id="393" r:id="rId112"/>
    <p:sldId id="394" r:id="rId113"/>
    <p:sldId id="430" r:id="rId114"/>
    <p:sldId id="431" r:id="rId115"/>
    <p:sldId id="432" r:id="rId116"/>
    <p:sldId id="433" r:id="rId117"/>
    <p:sldId id="434" r:id="rId118"/>
    <p:sldId id="435" r:id="rId119"/>
    <p:sldId id="436" r:id="rId120"/>
    <p:sldId id="437" r:id="rId121"/>
    <p:sldId id="438" r:id="rId122"/>
    <p:sldId id="439" r:id="rId123"/>
    <p:sldId id="441" r:id="rId124"/>
    <p:sldId id="440" r:id="rId125"/>
    <p:sldId id="442" r:id="rId126"/>
    <p:sldId id="443" r:id="rId127"/>
    <p:sldId id="444" r:id="rId128"/>
    <p:sldId id="445" r:id="rId129"/>
    <p:sldId id="446" r:id="rId130"/>
    <p:sldId id="447" r:id="rId131"/>
    <p:sldId id="448" r:id="rId132"/>
    <p:sldId id="449" r:id="rId133"/>
    <p:sldId id="451" r:id="rId134"/>
    <p:sldId id="450" r:id="rId135"/>
    <p:sldId id="452" r:id="rId1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80" d="100"/>
          <a:sy n="80" d="100"/>
        </p:scale>
        <p:origin x="-1086" y="-264"/>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11/8/2020</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jpeg"/></Relationships>
</file>

<file path=ppt/slides/_rels/slide8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123950"/>
            <a:ext cx="8534400" cy="2185989"/>
          </a:xfrm>
        </p:spPr>
        <p:txBody>
          <a:bodyPr>
            <a:normAutofit fontScale="90000"/>
          </a:bodyPr>
          <a:lstStyle/>
          <a:p>
            <a:r>
              <a:rPr lang="en-US" b="1" dirty="0" smtClean="0"/>
              <a:t>UNIT III </a:t>
            </a:r>
            <a:br>
              <a:rPr lang="en-US" b="1" dirty="0" smtClean="0"/>
            </a:br>
            <a:r>
              <a:rPr lang="en-US" b="1" dirty="0" smtClean="0"/>
              <a:t>VHF, UHF AND Microwave Antennas - II </a:t>
            </a:r>
            <a:br>
              <a:rPr lang="en-US" b="1" dirty="0" smtClean="0"/>
            </a:br>
            <a:endParaRPr lang="en-US" dirty="0"/>
          </a:p>
        </p:txBody>
      </p:sp>
      <p:sp>
        <p:nvSpPr>
          <p:cNvPr id="3" name="Subtitle 2"/>
          <p:cNvSpPr>
            <a:spLocks noGrp="1"/>
          </p:cNvSpPr>
          <p:nvPr>
            <p:ph type="subTitle" idx="1"/>
          </p:nvPr>
        </p:nvSpPr>
        <p:spPr>
          <a:xfrm>
            <a:off x="4876800" y="3409950"/>
            <a:ext cx="4038600" cy="1314450"/>
          </a:xfrm>
        </p:spPr>
        <p:txBody>
          <a:bodyPr>
            <a:normAutofit fontScale="85000" lnSpcReduction="20000"/>
          </a:bodyPr>
          <a:lstStyle/>
          <a:p>
            <a:r>
              <a:rPr lang="en-US" dirty="0" smtClean="0">
                <a:solidFill>
                  <a:srgbClr val="0070C0"/>
                </a:solidFill>
              </a:rPr>
              <a:t>P.RAJESH </a:t>
            </a:r>
          </a:p>
          <a:p>
            <a:r>
              <a:rPr lang="en-US" dirty="0" smtClean="0">
                <a:solidFill>
                  <a:srgbClr val="0070C0"/>
                </a:solidFill>
              </a:rPr>
              <a:t>Dept of ECE</a:t>
            </a:r>
          </a:p>
          <a:p>
            <a:r>
              <a:rPr lang="en-US" dirty="0" smtClean="0">
                <a:solidFill>
                  <a:srgbClr val="0070C0"/>
                </a:solidFill>
              </a:rPr>
              <a:t>JNTUA CE </a:t>
            </a:r>
            <a:r>
              <a:rPr lang="en-US" dirty="0" err="1" smtClean="0">
                <a:solidFill>
                  <a:srgbClr val="0070C0"/>
                </a:solidFill>
              </a:rPr>
              <a:t>Anantapur</a:t>
            </a:r>
            <a:r>
              <a:rPr lang="en-US" dirty="0" smtClean="0">
                <a:solidFill>
                  <a:srgbClr val="0070C0"/>
                </a:solidFill>
              </a:rPr>
              <a:t> </a:t>
            </a:r>
            <a:endParaRPr lang="en-US" dirty="0">
              <a:solidFill>
                <a:srgbClr val="0070C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152400" y="133350"/>
            <a:ext cx="8467725" cy="4781550"/>
          </a:xfrm>
          <a:prstGeom prst="rect">
            <a:avLst/>
          </a:prstGeom>
          <a:noFill/>
          <a:ln w="9525">
            <a:noFill/>
            <a:miter lim="800000"/>
            <a:headEnd/>
            <a:tailEnd/>
          </a:ln>
          <a:effectLst/>
        </p:spPr>
      </p:pic>
      <p:grpSp>
        <p:nvGrpSpPr>
          <p:cNvPr id="16" name="Group 15"/>
          <p:cNvGrpSpPr/>
          <p:nvPr/>
        </p:nvGrpSpPr>
        <p:grpSpPr>
          <a:xfrm>
            <a:off x="7239000" y="895350"/>
            <a:ext cx="1447800" cy="1524000"/>
            <a:chOff x="7239000" y="895350"/>
            <a:chExt cx="1447800" cy="1524000"/>
          </a:xfrm>
        </p:grpSpPr>
        <p:cxnSp>
          <p:nvCxnSpPr>
            <p:cNvPr id="6" name="Straight Connector 5"/>
            <p:cNvCxnSpPr/>
            <p:nvPr/>
          </p:nvCxnSpPr>
          <p:spPr>
            <a:xfrm rot="5400000">
              <a:off x="6858000" y="1657350"/>
              <a:ext cx="1066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flipV="1">
              <a:off x="7391400" y="2190750"/>
              <a:ext cx="1066800" cy="79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39000" y="2114550"/>
              <a:ext cx="284052" cy="276999"/>
            </a:xfrm>
            <a:prstGeom prst="rect">
              <a:avLst/>
            </a:prstGeom>
            <a:noFill/>
          </p:spPr>
          <p:txBody>
            <a:bodyPr wrap="square" rtlCol="0">
              <a:spAutoFit/>
            </a:bodyPr>
            <a:lstStyle/>
            <a:p>
              <a:r>
                <a:rPr lang="en-US" sz="1200" dirty="0" smtClean="0"/>
                <a:t>x</a:t>
              </a:r>
              <a:endParaRPr lang="en-US" dirty="0"/>
            </a:p>
          </p:txBody>
        </p:sp>
        <p:sp>
          <p:nvSpPr>
            <p:cNvPr id="13" name="TextBox 12"/>
            <p:cNvSpPr txBox="1"/>
            <p:nvPr/>
          </p:nvSpPr>
          <p:spPr>
            <a:xfrm>
              <a:off x="8305800" y="2142351"/>
              <a:ext cx="381000" cy="276999"/>
            </a:xfrm>
            <a:prstGeom prst="rect">
              <a:avLst/>
            </a:prstGeom>
            <a:noFill/>
          </p:spPr>
          <p:txBody>
            <a:bodyPr wrap="square" rtlCol="0">
              <a:spAutoFit/>
            </a:bodyPr>
            <a:lstStyle/>
            <a:p>
              <a:r>
                <a:rPr lang="en-US" sz="1200" dirty="0" smtClean="0"/>
                <a:t>Y</a:t>
              </a:r>
              <a:endParaRPr lang="en-US" dirty="0"/>
            </a:p>
          </p:txBody>
        </p:sp>
        <p:sp>
          <p:nvSpPr>
            <p:cNvPr id="15" name="TextBox 14"/>
            <p:cNvSpPr txBox="1"/>
            <p:nvPr/>
          </p:nvSpPr>
          <p:spPr>
            <a:xfrm>
              <a:off x="7239000" y="895350"/>
              <a:ext cx="381000" cy="276999"/>
            </a:xfrm>
            <a:prstGeom prst="rect">
              <a:avLst/>
            </a:prstGeom>
            <a:noFill/>
          </p:spPr>
          <p:txBody>
            <a:bodyPr wrap="square" rtlCol="0">
              <a:spAutoFit/>
            </a:bodyPr>
            <a:lstStyle/>
            <a:p>
              <a:r>
                <a:rPr lang="en-US" sz="1200" dirty="0" smtClean="0"/>
                <a:t>Z</a:t>
              </a:r>
              <a:endParaRPr lang="en-US" dirty="0"/>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719137" y="590550"/>
            <a:ext cx="7053263" cy="348615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descr="C:\Users\Rajesh Rai Tihari\Downloads\WhatsApp Image 2020-11-08 at 21.47.40.jpeg"/>
          <p:cNvPicPr>
            <a:picLocks noChangeAspect="1" noChangeArrowheads="1"/>
          </p:cNvPicPr>
          <p:nvPr/>
        </p:nvPicPr>
        <p:blipFill>
          <a:blip r:embed="rId2"/>
          <a:srcRect/>
          <a:stretch>
            <a:fillRect/>
          </a:stretch>
        </p:blipFill>
        <p:spPr bwMode="auto">
          <a:xfrm>
            <a:off x="228600" y="0"/>
            <a:ext cx="8763000" cy="5143500"/>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28575" y="438150"/>
            <a:ext cx="9115425" cy="4419600"/>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srcRect/>
          <a:stretch>
            <a:fillRect/>
          </a:stretch>
        </p:blipFill>
        <p:spPr bwMode="auto">
          <a:xfrm>
            <a:off x="9525" y="0"/>
            <a:ext cx="9134475" cy="5143500"/>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847725" y="171450"/>
            <a:ext cx="7448550" cy="4800600"/>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771525" y="242888"/>
            <a:ext cx="7600950" cy="4657725"/>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5" name="Picture 3"/>
          <p:cNvPicPr>
            <a:picLocks noChangeAspect="1" noChangeArrowheads="1"/>
          </p:cNvPicPr>
          <p:nvPr/>
        </p:nvPicPr>
        <p:blipFill>
          <a:blip r:embed="rId2"/>
          <a:srcRect/>
          <a:stretch>
            <a:fillRect/>
          </a:stretch>
        </p:blipFill>
        <p:spPr bwMode="auto">
          <a:xfrm>
            <a:off x="762000" y="0"/>
            <a:ext cx="77724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1138" name="Picture 2"/>
          <p:cNvPicPr>
            <a:picLocks noChangeAspect="1" noChangeArrowheads="1"/>
          </p:cNvPicPr>
          <p:nvPr/>
        </p:nvPicPr>
        <p:blipFill>
          <a:blip r:embed="rId2"/>
          <a:srcRect/>
          <a:stretch>
            <a:fillRect/>
          </a:stretch>
        </p:blipFill>
        <p:spPr bwMode="auto">
          <a:xfrm>
            <a:off x="0" y="152400"/>
            <a:ext cx="9144000" cy="3448050"/>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89" name="Picture 1"/>
          <p:cNvPicPr>
            <a:picLocks noChangeAspect="1" noChangeArrowheads="1"/>
          </p:cNvPicPr>
          <p:nvPr/>
        </p:nvPicPr>
        <p:blipFill>
          <a:blip r:embed="rId2"/>
          <a:srcRect/>
          <a:stretch>
            <a:fillRect/>
          </a:stretch>
        </p:blipFill>
        <p:spPr bwMode="auto">
          <a:xfrm>
            <a:off x="0" y="152400"/>
            <a:ext cx="9144000" cy="4295775"/>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5" name="Picture 1" descr="C:\Users\Rajesh Rai Tihari\Downloads\WhatsApp Image 2020-10-03 at 12.45.52.jpeg"/>
          <p:cNvPicPr>
            <a:picLocks noChangeAspect="1" noChangeArrowheads="1"/>
          </p:cNvPicPr>
          <p:nvPr/>
        </p:nvPicPr>
        <p:blipFill>
          <a:blip r:embed="rId2"/>
          <a:srcRect/>
          <a:stretch>
            <a:fillRect/>
          </a:stretch>
        </p:blipFill>
        <p:spPr bwMode="auto">
          <a:xfrm>
            <a:off x="0" y="0"/>
            <a:ext cx="9144000" cy="2821312"/>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0" y="0"/>
            <a:ext cx="8829675" cy="1495425"/>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609600" y="1466850"/>
            <a:ext cx="7924800" cy="2209800"/>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5334000" y="2343150"/>
            <a:ext cx="3810000" cy="2552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5" name="Picture 1"/>
          <p:cNvPicPr>
            <a:picLocks noChangeAspect="1" noChangeArrowheads="1"/>
          </p:cNvPicPr>
          <p:nvPr/>
        </p:nvPicPr>
        <p:blipFill>
          <a:blip r:embed="rId2"/>
          <a:srcRect/>
          <a:stretch>
            <a:fillRect/>
          </a:stretch>
        </p:blipFill>
        <p:spPr bwMode="auto">
          <a:xfrm>
            <a:off x="1219200" y="0"/>
            <a:ext cx="6858000" cy="5143500"/>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1" name="Picture 1"/>
          <p:cNvPicPr>
            <a:picLocks noChangeAspect="1" noChangeArrowheads="1"/>
          </p:cNvPicPr>
          <p:nvPr/>
        </p:nvPicPr>
        <p:blipFill>
          <a:blip r:embed="rId2"/>
          <a:srcRect/>
          <a:stretch>
            <a:fillRect/>
          </a:stretch>
        </p:blipFill>
        <p:spPr bwMode="auto">
          <a:xfrm>
            <a:off x="304800" y="0"/>
            <a:ext cx="8372475" cy="5143500"/>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7" name="Picture 1"/>
          <p:cNvPicPr>
            <a:picLocks noChangeAspect="1" noChangeArrowheads="1"/>
          </p:cNvPicPr>
          <p:nvPr/>
        </p:nvPicPr>
        <p:blipFill>
          <a:blip r:embed="rId2"/>
          <a:srcRect/>
          <a:stretch>
            <a:fillRect/>
          </a:stretch>
        </p:blipFill>
        <p:spPr bwMode="auto">
          <a:xfrm>
            <a:off x="1" y="152400"/>
            <a:ext cx="9144000" cy="4629150"/>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2"/>
          <a:srcRect/>
          <a:stretch>
            <a:fillRect/>
          </a:stretch>
        </p:blipFill>
        <p:spPr bwMode="auto">
          <a:xfrm>
            <a:off x="1066800" y="0"/>
            <a:ext cx="7162800" cy="51435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a:srcRect/>
          <a:stretch>
            <a:fillRect/>
          </a:stretch>
        </p:blipFill>
        <p:spPr bwMode="auto">
          <a:xfrm>
            <a:off x="1381125" y="276225"/>
            <a:ext cx="6381750" cy="459105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srcRect/>
          <a:stretch>
            <a:fillRect/>
          </a:stretch>
        </p:blipFill>
        <p:spPr bwMode="auto">
          <a:xfrm>
            <a:off x="1143000" y="342900"/>
            <a:ext cx="7391400" cy="4800600"/>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a:blip r:embed="rId2"/>
          <a:srcRect/>
          <a:stretch>
            <a:fillRect/>
          </a:stretch>
        </p:blipFill>
        <p:spPr bwMode="auto">
          <a:xfrm>
            <a:off x="990600" y="0"/>
            <a:ext cx="7391400" cy="5143500"/>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p:cNvPicPr>
            <a:picLocks noChangeAspect="1" noChangeArrowheads="1"/>
          </p:cNvPicPr>
          <p:nvPr/>
        </p:nvPicPr>
        <p:blipFill>
          <a:blip r:embed="rId2"/>
          <a:srcRect/>
          <a:stretch>
            <a:fillRect/>
          </a:stretch>
        </p:blipFill>
        <p:spPr bwMode="auto">
          <a:xfrm>
            <a:off x="762000" y="514350"/>
            <a:ext cx="7696200" cy="4267200"/>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p:cNvPicPr>
            <a:picLocks noChangeAspect="1" noChangeArrowheads="1"/>
          </p:cNvPicPr>
          <p:nvPr/>
        </p:nvPicPr>
        <p:blipFill>
          <a:blip r:embed="rId2"/>
          <a:srcRect/>
          <a:stretch>
            <a:fillRect/>
          </a:stretch>
        </p:blipFill>
        <p:spPr bwMode="auto">
          <a:xfrm>
            <a:off x="990600" y="0"/>
            <a:ext cx="7315200" cy="5143500"/>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9698" name="Picture 2"/>
          <p:cNvPicPr>
            <a:picLocks noChangeAspect="1" noChangeArrowheads="1"/>
          </p:cNvPicPr>
          <p:nvPr/>
        </p:nvPicPr>
        <p:blipFill>
          <a:blip r:embed="rId2"/>
          <a:srcRect/>
          <a:stretch>
            <a:fillRect/>
          </a:stretch>
        </p:blipFill>
        <p:spPr bwMode="auto">
          <a:xfrm>
            <a:off x="914400" y="361950"/>
            <a:ext cx="7315200" cy="42672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762000" y="133350"/>
            <a:ext cx="7467600"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p:cNvPicPr>
            <a:picLocks noChangeAspect="1" noChangeArrowheads="1"/>
          </p:cNvPicPr>
          <p:nvPr/>
        </p:nvPicPr>
        <p:blipFill>
          <a:blip r:embed="rId2"/>
          <a:srcRect/>
          <a:stretch>
            <a:fillRect/>
          </a:stretch>
        </p:blipFill>
        <p:spPr bwMode="auto">
          <a:xfrm>
            <a:off x="1385888" y="61913"/>
            <a:ext cx="6372225" cy="5019675"/>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1746" name="Picture 2"/>
          <p:cNvPicPr>
            <a:picLocks noChangeAspect="1" noChangeArrowheads="1"/>
          </p:cNvPicPr>
          <p:nvPr/>
        </p:nvPicPr>
        <p:blipFill>
          <a:blip r:embed="rId2"/>
          <a:srcRect/>
          <a:stretch>
            <a:fillRect/>
          </a:stretch>
        </p:blipFill>
        <p:spPr bwMode="auto">
          <a:xfrm>
            <a:off x="533400" y="0"/>
            <a:ext cx="8458200" cy="5143500"/>
          </a:xfrm>
          <a:prstGeom prst="rect">
            <a:avLst/>
          </a:prstGeom>
          <a:noFill/>
          <a:ln w="9525">
            <a:noFill/>
            <a:miter lim="800000"/>
            <a:headEnd/>
            <a:tailEnd/>
          </a:ln>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2770" name="Picture 2"/>
          <p:cNvPicPr>
            <a:picLocks noChangeAspect="1" noChangeArrowheads="1"/>
          </p:cNvPicPr>
          <p:nvPr/>
        </p:nvPicPr>
        <p:blipFill>
          <a:blip r:embed="rId2"/>
          <a:srcRect/>
          <a:stretch>
            <a:fillRect/>
          </a:stretch>
        </p:blipFill>
        <p:spPr bwMode="auto">
          <a:xfrm>
            <a:off x="533400" y="438150"/>
            <a:ext cx="8229600" cy="4267200"/>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3794" name="Picture 2"/>
          <p:cNvPicPr>
            <a:picLocks noChangeAspect="1" noChangeArrowheads="1"/>
          </p:cNvPicPr>
          <p:nvPr/>
        </p:nvPicPr>
        <p:blipFill>
          <a:blip r:embed="rId2"/>
          <a:srcRect/>
          <a:stretch>
            <a:fillRect/>
          </a:stretch>
        </p:blipFill>
        <p:spPr bwMode="auto">
          <a:xfrm>
            <a:off x="838200" y="0"/>
            <a:ext cx="7467600" cy="5143500"/>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818" name="Picture 2"/>
          <p:cNvPicPr>
            <a:picLocks noChangeAspect="1" noChangeArrowheads="1"/>
          </p:cNvPicPr>
          <p:nvPr/>
        </p:nvPicPr>
        <p:blipFill>
          <a:blip r:embed="rId2"/>
          <a:srcRect/>
          <a:stretch>
            <a:fillRect/>
          </a:stretch>
        </p:blipFill>
        <p:spPr bwMode="auto">
          <a:xfrm>
            <a:off x="762000" y="438150"/>
            <a:ext cx="7924800" cy="4343400"/>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5842" name="Picture 2"/>
          <p:cNvPicPr>
            <a:picLocks noChangeAspect="1" noChangeArrowheads="1"/>
          </p:cNvPicPr>
          <p:nvPr/>
        </p:nvPicPr>
        <p:blipFill>
          <a:blip r:embed="rId2"/>
          <a:srcRect/>
          <a:stretch>
            <a:fillRect/>
          </a:stretch>
        </p:blipFill>
        <p:spPr bwMode="auto">
          <a:xfrm>
            <a:off x="685800" y="209550"/>
            <a:ext cx="7848600" cy="4648200"/>
          </a:xfrm>
          <a:prstGeom prst="rect">
            <a:avLst/>
          </a:prstGeom>
          <a:noFill/>
          <a:ln w="9525">
            <a:noFill/>
            <a:miter lim="800000"/>
            <a:headEnd/>
            <a:tailEnd/>
          </a:ln>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6866" name="Picture 2"/>
          <p:cNvPicPr>
            <a:picLocks noChangeAspect="1" noChangeArrowheads="1"/>
          </p:cNvPicPr>
          <p:nvPr/>
        </p:nvPicPr>
        <p:blipFill>
          <a:blip r:embed="rId2"/>
          <a:srcRect/>
          <a:stretch>
            <a:fillRect/>
          </a:stretch>
        </p:blipFill>
        <p:spPr bwMode="auto">
          <a:xfrm>
            <a:off x="1143000" y="0"/>
            <a:ext cx="7448550" cy="5143500"/>
          </a:xfrm>
          <a:prstGeom prst="rect">
            <a:avLst/>
          </a:prstGeom>
          <a:noFill/>
          <a:ln w="9525">
            <a:noFill/>
            <a:miter lim="800000"/>
            <a:headEnd/>
            <a:tailEnd/>
          </a:ln>
          <a:effec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7890" name="Picture 2"/>
          <p:cNvPicPr>
            <a:picLocks noChangeAspect="1" noChangeArrowheads="1"/>
          </p:cNvPicPr>
          <p:nvPr/>
        </p:nvPicPr>
        <p:blipFill>
          <a:blip r:embed="rId2"/>
          <a:srcRect/>
          <a:stretch>
            <a:fillRect/>
          </a:stretch>
        </p:blipFill>
        <p:spPr bwMode="auto">
          <a:xfrm>
            <a:off x="990600" y="209550"/>
            <a:ext cx="7239000" cy="4933950"/>
          </a:xfrm>
          <a:prstGeom prst="rect">
            <a:avLst/>
          </a:prstGeom>
          <a:noFill/>
          <a:ln w="9525">
            <a:noFill/>
            <a:miter lim="800000"/>
            <a:headEnd/>
            <a:tailEnd/>
          </a:ln>
          <a:effec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8914" name="Picture 2"/>
          <p:cNvPicPr>
            <a:picLocks noChangeAspect="1" noChangeArrowheads="1"/>
          </p:cNvPicPr>
          <p:nvPr/>
        </p:nvPicPr>
        <p:blipFill>
          <a:blip r:embed="rId2"/>
          <a:srcRect/>
          <a:stretch>
            <a:fillRect/>
          </a:stretch>
        </p:blipFill>
        <p:spPr bwMode="auto">
          <a:xfrm>
            <a:off x="1066800" y="285750"/>
            <a:ext cx="7315200" cy="4724400"/>
          </a:xfrm>
          <a:prstGeom prst="rect">
            <a:avLst/>
          </a:prstGeom>
          <a:noFill/>
          <a:ln w="9525">
            <a:noFill/>
            <a:miter lim="800000"/>
            <a:headEnd/>
            <a:tailEnd/>
          </a:ln>
          <a:effec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9938" name="Picture 2"/>
          <p:cNvPicPr>
            <a:picLocks noChangeAspect="1" noChangeArrowheads="1"/>
          </p:cNvPicPr>
          <p:nvPr/>
        </p:nvPicPr>
        <p:blipFill>
          <a:blip r:embed="rId2"/>
          <a:srcRect/>
          <a:stretch>
            <a:fillRect/>
          </a:stretch>
        </p:blipFill>
        <p:spPr bwMode="auto">
          <a:xfrm>
            <a:off x="457200" y="209550"/>
            <a:ext cx="8305800" cy="48006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533400" y="209550"/>
            <a:ext cx="8077200" cy="3581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2"/>
          <a:srcRect/>
          <a:stretch>
            <a:fillRect/>
          </a:stretch>
        </p:blipFill>
        <p:spPr bwMode="auto">
          <a:xfrm>
            <a:off x="1204913" y="0"/>
            <a:ext cx="6734175" cy="5143500"/>
          </a:xfrm>
          <a:prstGeom prst="rect">
            <a:avLst/>
          </a:prstGeom>
          <a:noFill/>
          <a:ln w="9525">
            <a:noFill/>
            <a:miter lim="800000"/>
            <a:headEnd/>
            <a:tailEnd/>
          </a:ln>
          <a:effectLst/>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1986" name="Picture 2"/>
          <p:cNvPicPr>
            <a:picLocks noChangeAspect="1" noChangeArrowheads="1"/>
          </p:cNvPicPr>
          <p:nvPr/>
        </p:nvPicPr>
        <p:blipFill>
          <a:blip r:embed="rId2"/>
          <a:srcRect/>
          <a:stretch>
            <a:fillRect/>
          </a:stretch>
        </p:blipFill>
        <p:spPr bwMode="auto">
          <a:xfrm>
            <a:off x="1447800" y="0"/>
            <a:ext cx="6629400" cy="4933950"/>
          </a:xfrm>
          <a:prstGeom prst="rect">
            <a:avLst/>
          </a:prstGeom>
          <a:noFill/>
          <a:ln w="9525">
            <a:noFill/>
            <a:miter lim="800000"/>
            <a:headEnd/>
            <a:tailEnd/>
          </a:ln>
          <a:effec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3010" name="Picture 2"/>
          <p:cNvPicPr>
            <a:picLocks noChangeAspect="1" noChangeArrowheads="1"/>
          </p:cNvPicPr>
          <p:nvPr/>
        </p:nvPicPr>
        <p:blipFill>
          <a:blip r:embed="rId2"/>
          <a:srcRect/>
          <a:stretch>
            <a:fillRect/>
          </a:stretch>
        </p:blipFill>
        <p:spPr bwMode="auto">
          <a:xfrm>
            <a:off x="1219200" y="0"/>
            <a:ext cx="6486525" cy="5143500"/>
          </a:xfrm>
          <a:prstGeom prst="rect">
            <a:avLst/>
          </a:prstGeom>
          <a:noFill/>
          <a:ln w="9525">
            <a:noFill/>
            <a:miter lim="800000"/>
            <a:headEnd/>
            <a:tailEnd/>
          </a:ln>
          <a:effec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4034" name="Picture 2"/>
          <p:cNvPicPr>
            <a:picLocks noChangeAspect="1" noChangeArrowheads="1"/>
          </p:cNvPicPr>
          <p:nvPr/>
        </p:nvPicPr>
        <p:blipFill>
          <a:blip r:embed="rId2"/>
          <a:srcRect/>
          <a:stretch>
            <a:fillRect/>
          </a:stretch>
        </p:blipFill>
        <p:spPr bwMode="auto">
          <a:xfrm>
            <a:off x="990600" y="0"/>
            <a:ext cx="7181850" cy="5143500"/>
          </a:xfrm>
          <a:prstGeom prst="rect">
            <a:avLst/>
          </a:prstGeom>
          <a:noFill/>
          <a:ln w="9525">
            <a:noFill/>
            <a:miter lim="800000"/>
            <a:headEnd/>
            <a:tailEnd/>
          </a:ln>
          <a:effec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58" name="Picture 2"/>
          <p:cNvPicPr>
            <a:picLocks noChangeAspect="1" noChangeArrowheads="1"/>
          </p:cNvPicPr>
          <p:nvPr/>
        </p:nvPicPr>
        <p:blipFill>
          <a:blip r:embed="rId2"/>
          <a:srcRect/>
          <a:stretch>
            <a:fillRect/>
          </a:stretch>
        </p:blipFill>
        <p:spPr bwMode="auto">
          <a:xfrm>
            <a:off x="1490663" y="123824"/>
            <a:ext cx="6162675" cy="5019675"/>
          </a:xfrm>
          <a:prstGeom prst="rect">
            <a:avLst/>
          </a:prstGeom>
          <a:noFill/>
          <a:ln w="9525">
            <a:noFill/>
            <a:miter lim="800000"/>
            <a:headEnd/>
            <a:tailEnd/>
          </a:ln>
          <a:effec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6082" name="Picture 2"/>
          <p:cNvPicPr>
            <a:picLocks noChangeAspect="1" noChangeArrowheads="1"/>
          </p:cNvPicPr>
          <p:nvPr/>
        </p:nvPicPr>
        <p:blipFill>
          <a:blip r:embed="rId2"/>
          <a:srcRect/>
          <a:stretch>
            <a:fillRect/>
          </a:stretch>
        </p:blipFill>
        <p:spPr bwMode="auto">
          <a:xfrm>
            <a:off x="2266950" y="1566863"/>
            <a:ext cx="4610100" cy="200977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533400" y="361950"/>
            <a:ext cx="8305800" cy="2819400"/>
          </a:xfrm>
          <a:prstGeom prst="rect">
            <a:avLst/>
          </a:prstGeom>
          <a:noFill/>
          <a:ln w="9525">
            <a:noFill/>
            <a:miter lim="800000"/>
            <a:headEnd/>
            <a:tailEnd/>
          </a:ln>
          <a:effectLst/>
        </p:spPr>
      </p:pic>
      <p:pic>
        <p:nvPicPr>
          <p:cNvPr id="2050" name="Picture 2" descr="C:\Users\Rajesh Rai Tihari\Downloads\WhatsApp Image 2020-10-18 at 10.57.12.jpeg"/>
          <p:cNvPicPr>
            <a:picLocks noChangeAspect="1" noChangeArrowheads="1"/>
          </p:cNvPicPr>
          <p:nvPr/>
        </p:nvPicPr>
        <p:blipFill>
          <a:blip r:embed="rId3"/>
          <a:srcRect/>
          <a:stretch>
            <a:fillRect/>
          </a:stretch>
        </p:blipFill>
        <p:spPr bwMode="auto">
          <a:xfrm>
            <a:off x="0" y="0"/>
            <a:ext cx="9144000" cy="51435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838200" y="209550"/>
            <a:ext cx="7924800"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1143000" y="133350"/>
            <a:ext cx="7543800" cy="4857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533400" y="0"/>
            <a:ext cx="8153400" cy="4552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62000" y="0"/>
            <a:ext cx="8077200" cy="4972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Users\Rajesh Rai Tihari\Downloads\WhatsApp Image 2020-10-18 at 11.38.27.jpeg"/>
          <p:cNvPicPr>
            <a:picLocks noChangeAspect="1" noChangeArrowheads="1"/>
          </p:cNvPicPr>
          <p:nvPr/>
        </p:nvPicPr>
        <p:blipFill>
          <a:blip r:embed="rId2"/>
          <a:srcRect/>
          <a:stretch>
            <a:fillRect/>
          </a:stretch>
        </p:blipFill>
        <p:spPr bwMode="auto">
          <a:xfrm>
            <a:off x="238125" y="0"/>
            <a:ext cx="8905875" cy="4441024"/>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19150"/>
            <a:ext cx="8610600" cy="4191000"/>
          </a:xfrm>
        </p:spPr>
        <p:txBody>
          <a:bodyPr>
            <a:normAutofit fontScale="85000" lnSpcReduction="20000"/>
          </a:bodyPr>
          <a:lstStyle/>
          <a:p>
            <a:pPr algn="just"/>
            <a:r>
              <a:rPr lang="en-US" b="1" dirty="0" smtClean="0"/>
              <a:t>Microstrip Antennas - Introduction, Features, Advantages and Limitations, Rectangular Patch Antennas - Geometry and Parameters, Characteristics of Microstrip Antennas. </a:t>
            </a:r>
          </a:p>
          <a:p>
            <a:pPr algn="just"/>
            <a:r>
              <a:rPr lang="en-US" b="1" dirty="0" smtClean="0"/>
              <a:t>Impact of Different Parameters on Characteristics, Reflector Antennas - Introduction, Flar Sheet and Corner Reflectors, Paraboloidal Reflectors - Geometry, Pattern Characteristics, Feed Methods, Reflector Types - Related Features, Illustrative Problems. </a:t>
            </a:r>
          </a:p>
          <a:p>
            <a:pPr algn="just"/>
            <a:r>
              <a:rPr lang="en-US" b="1" dirty="0" smtClean="0"/>
              <a:t>Lens Antennas - Introduction, Geometry of Non-metallic Dielectric Lenses, Zoning, Tolerances, Applications </a:t>
            </a:r>
            <a:endParaRPr lang="en-US" dirty="0"/>
          </a:p>
        </p:txBody>
      </p:sp>
      <p:sp>
        <p:nvSpPr>
          <p:cNvPr id="4" name="Title 1"/>
          <p:cNvSpPr txBox="1">
            <a:spLocks/>
          </p:cNvSpPr>
          <p:nvPr/>
        </p:nvSpPr>
        <p:spPr>
          <a:xfrm>
            <a:off x="457200" y="133350"/>
            <a:ext cx="8229600" cy="625079"/>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Concepts</a:t>
            </a:r>
            <a:r>
              <a:rPr kumimoji="0" lang="en-US" sz="4400" b="0" i="0" u="none" strike="noStrike" kern="1200" cap="none" spc="0" normalizeH="0" noProof="0" dirty="0" smtClean="0">
                <a:ln>
                  <a:noFill/>
                </a:ln>
                <a:solidFill>
                  <a:schemeClr val="tx1"/>
                </a:solidFill>
                <a:effectLst/>
                <a:uLnTx/>
                <a:uFillTx/>
                <a:latin typeface="+mj-lt"/>
                <a:ea typeface="+mj-ea"/>
                <a:cs typeface="+mj-cs"/>
              </a:rPr>
              <a:t>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C:\Users\Rajesh Rai Tihari\Downloads\WhatsApp Image 2020-10-18 at 11.39.30.jpeg"/>
          <p:cNvPicPr>
            <a:picLocks noChangeAspect="1" noChangeArrowheads="1"/>
          </p:cNvPicPr>
          <p:nvPr/>
        </p:nvPicPr>
        <p:blipFill>
          <a:blip r:embed="rId2"/>
          <a:srcRect/>
          <a:stretch>
            <a:fillRect/>
          </a:stretch>
        </p:blipFill>
        <p:spPr bwMode="auto">
          <a:xfrm>
            <a:off x="0" y="61912"/>
            <a:ext cx="9144000" cy="5081588"/>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Rajesh Rai Tihari\Downloads\WhatsApp Image 2020-10-18 at 11.41.02.jpeg"/>
          <p:cNvPicPr>
            <a:picLocks noChangeAspect="1" noChangeArrowheads="1"/>
          </p:cNvPicPr>
          <p:nvPr/>
        </p:nvPicPr>
        <p:blipFill>
          <a:blip r:embed="rId2"/>
          <a:srcRect/>
          <a:stretch>
            <a:fillRect/>
          </a:stretch>
        </p:blipFill>
        <p:spPr bwMode="auto">
          <a:xfrm>
            <a:off x="0" y="0"/>
            <a:ext cx="8839200" cy="4857750"/>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Users\Rajesh Rai Tihari\Downloads\WhatsApp Image 2020-10-18 at 11.41.38.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1" name="Picture 3"/>
          <p:cNvPicPr>
            <a:picLocks noChangeAspect="1" noChangeArrowheads="1"/>
          </p:cNvPicPr>
          <p:nvPr/>
        </p:nvPicPr>
        <p:blipFill>
          <a:blip r:embed="rId2"/>
          <a:srcRect/>
          <a:stretch>
            <a:fillRect/>
          </a:stretch>
        </p:blipFill>
        <p:spPr bwMode="auto">
          <a:xfrm>
            <a:off x="1"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609600" y="209550"/>
            <a:ext cx="7848600" cy="1304925"/>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152400" y="1428750"/>
            <a:ext cx="8991600" cy="3714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762000" y="133350"/>
            <a:ext cx="7772400" cy="4791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381000" y="0"/>
            <a:ext cx="8229600" cy="47053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762000" y="0"/>
            <a:ext cx="7467600" cy="5010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685800" y="0"/>
            <a:ext cx="70866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47750"/>
            <a:ext cx="8610600" cy="3733800"/>
          </a:xfrm>
        </p:spPr>
        <p:txBody>
          <a:bodyPr>
            <a:normAutofit/>
          </a:bodyPr>
          <a:lstStyle/>
          <a:p>
            <a:pPr algn="just"/>
            <a:r>
              <a:rPr lang="en-US" sz="2000" dirty="0" smtClean="0"/>
              <a:t>VHF, UHF and SHF antennas which are operating between the frequency range of 30 to 300 MHz , 300 to 3000 </a:t>
            </a:r>
            <a:r>
              <a:rPr lang="en-US" sz="2000" dirty="0" err="1" smtClean="0"/>
              <a:t>Mhz</a:t>
            </a:r>
            <a:r>
              <a:rPr lang="en-US" sz="2000" dirty="0" smtClean="0"/>
              <a:t> and 3000 to 30000 </a:t>
            </a:r>
            <a:r>
              <a:rPr lang="en-US" sz="2000" dirty="0" err="1" smtClean="0"/>
              <a:t>Mhz</a:t>
            </a:r>
            <a:r>
              <a:rPr lang="en-US" sz="2000" dirty="0" smtClean="0"/>
              <a:t> respectively.</a:t>
            </a:r>
          </a:p>
          <a:p>
            <a:pPr algn="just"/>
            <a:r>
              <a:rPr lang="en-US" sz="2000" dirty="0" smtClean="0"/>
              <a:t>The corresponding Wavelengths of these antennas are 10 to 1 meter, 1 to 0.1meter(or 100 cm to 10 cm) and 10cm to 1 cm.</a:t>
            </a:r>
          </a:p>
          <a:p>
            <a:pPr algn="just"/>
            <a:r>
              <a:rPr lang="en-US" sz="2000" dirty="0" smtClean="0"/>
              <a:t>Antennas operating above the frequency 2000 </a:t>
            </a:r>
            <a:r>
              <a:rPr lang="en-US" sz="2000" dirty="0" err="1" smtClean="0"/>
              <a:t>Mhz</a:t>
            </a:r>
            <a:r>
              <a:rPr lang="en-US" sz="2000" dirty="0" smtClean="0"/>
              <a:t> are often called as Micro-Wave antennas.</a:t>
            </a:r>
          </a:p>
          <a:p>
            <a:pPr algn="just"/>
            <a:r>
              <a:rPr lang="en-US" sz="2000" dirty="0" smtClean="0"/>
              <a:t>Elevated Wires and Tubing rods of Aluminum or copper is used in VHF and UHF bands and besides these arrays VHF and UHF </a:t>
            </a:r>
            <a:r>
              <a:rPr lang="en-US" sz="2000" dirty="0" err="1" smtClean="0"/>
              <a:t>antenns</a:t>
            </a:r>
            <a:r>
              <a:rPr lang="en-US" sz="2000" dirty="0" smtClean="0"/>
              <a:t> are also used to increase Directivity. </a:t>
            </a:r>
            <a:endParaRPr lang="en-US" sz="2000" dirty="0"/>
          </a:p>
        </p:txBody>
      </p:sp>
      <p:sp>
        <p:nvSpPr>
          <p:cNvPr id="4" name="Title 1"/>
          <p:cNvSpPr txBox="1">
            <a:spLocks/>
          </p:cNvSpPr>
          <p:nvPr/>
        </p:nvSpPr>
        <p:spPr>
          <a:xfrm>
            <a:off x="457200" y="361950"/>
            <a:ext cx="8229600" cy="625079"/>
          </a:xfrm>
          <a:prstGeom prst="rect">
            <a:avLst/>
          </a:prstGeom>
        </p:spPr>
        <p:txBody>
          <a:bodyPr vert="horz" lIns="91440" tIns="45720" rIns="91440" bIns="45720" rtlCol="0" anchor="ct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Introduction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914400" y="0"/>
            <a:ext cx="7391400"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609600" y="0"/>
            <a:ext cx="7924800" cy="4781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0" y="0"/>
            <a:ext cx="91440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Rajesh Rai Tihari\Downloads\WhatsApp Image 2020-10-18 at 20.29.24.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Strip Antenna</a:t>
            </a:r>
            <a:endParaRPr lang="en-US" dirty="0"/>
          </a:p>
        </p:txBody>
      </p:sp>
      <p:sp>
        <p:nvSpPr>
          <p:cNvPr id="3" name="Content Placeholder 2"/>
          <p:cNvSpPr>
            <a:spLocks noGrp="1"/>
          </p:cNvSpPr>
          <p:nvPr>
            <p:ph idx="1"/>
          </p:nvPr>
        </p:nvSpPr>
        <p:spPr/>
        <p:txBody>
          <a:bodyPr/>
          <a:lstStyle/>
          <a:p>
            <a:endParaRPr lang="en-US"/>
          </a:p>
        </p:txBody>
      </p:sp>
      <p:pic>
        <p:nvPicPr>
          <p:cNvPr id="1026" name="Picture 2" descr="E:\STUDY ALL\GENERAL STUDY COLLECTIONS\STUDY DATA IN EMAILS\rajeshraihandnotes@gmail.com  pass-9989786119\my handnotes rajesh\AWP HANDNOTES-GITHUB\E-field-distribution-for-rectangular-microstrip-patch-antenna-in-single-mode-TE-10-at.png"/>
          <p:cNvPicPr>
            <a:picLocks noChangeAspect="1" noChangeArrowheads="1"/>
          </p:cNvPicPr>
          <p:nvPr/>
        </p:nvPicPr>
        <p:blipFill>
          <a:blip r:embed="rId2"/>
          <a:srcRect/>
          <a:stretch>
            <a:fillRect/>
          </a:stretch>
        </p:blipFill>
        <p:spPr bwMode="auto">
          <a:xfrm>
            <a:off x="228600" y="1200150"/>
            <a:ext cx="3733800" cy="3381502"/>
          </a:xfrm>
          <a:prstGeom prst="rect">
            <a:avLst/>
          </a:prstGeom>
          <a:noFill/>
        </p:spPr>
      </p:pic>
      <p:pic>
        <p:nvPicPr>
          <p:cNvPr id="1028" name="Picture 4"/>
          <p:cNvPicPr>
            <a:picLocks noChangeAspect="1" noChangeArrowheads="1"/>
          </p:cNvPicPr>
          <p:nvPr/>
        </p:nvPicPr>
        <p:blipFill>
          <a:blip r:embed="rId3"/>
          <a:srcRect/>
          <a:stretch>
            <a:fillRect/>
          </a:stretch>
        </p:blipFill>
        <p:spPr bwMode="auto">
          <a:xfrm>
            <a:off x="4067175" y="1047750"/>
            <a:ext cx="5076825" cy="3886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E:\STUDY ALL\GENERAL STUDY COLLECTIONS\STUDY DATA IN EMAILS\rajeshraihandnotes@gmail.com  pass-9989786119\my handnotes rajesh\AWP HANDNOTES-GITHUB\microstrip-antennas-250x250.jpg"/>
          <p:cNvPicPr>
            <a:picLocks noChangeAspect="1" noChangeArrowheads="1"/>
          </p:cNvPicPr>
          <p:nvPr/>
        </p:nvPicPr>
        <p:blipFill>
          <a:blip r:embed="rId2"/>
          <a:srcRect/>
          <a:stretch>
            <a:fillRect/>
          </a:stretch>
        </p:blipFill>
        <p:spPr bwMode="auto">
          <a:xfrm>
            <a:off x="0" y="285750"/>
            <a:ext cx="3505200" cy="4552950"/>
          </a:xfrm>
          <a:prstGeom prst="rect">
            <a:avLst/>
          </a:prstGeom>
          <a:noFill/>
        </p:spPr>
      </p:pic>
      <p:pic>
        <p:nvPicPr>
          <p:cNvPr id="2051" name="Picture 3" descr="E:\STUDY ALL\GENERAL STUDY COLLECTIONS\STUDY DATA IN EMAILS\rajeshraihandnotes@gmail.com  pass-9989786119\my handnotes rajesh\AWP HANDNOTES-GITHUB\micro_strip_antenna.jpg"/>
          <p:cNvPicPr>
            <a:picLocks noChangeAspect="1" noChangeArrowheads="1"/>
          </p:cNvPicPr>
          <p:nvPr/>
        </p:nvPicPr>
        <p:blipFill>
          <a:blip r:embed="rId3"/>
          <a:srcRect/>
          <a:stretch>
            <a:fillRect/>
          </a:stretch>
        </p:blipFill>
        <p:spPr bwMode="auto">
          <a:xfrm>
            <a:off x="3810000" y="209550"/>
            <a:ext cx="5105400" cy="447675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srcRect/>
          <a:stretch>
            <a:fillRect/>
          </a:stretch>
        </p:blipFill>
        <p:spPr bwMode="auto">
          <a:xfrm>
            <a:off x="762000" y="0"/>
            <a:ext cx="7620000" cy="5143500"/>
          </a:xfrm>
          <a:prstGeom prst="rect">
            <a:avLst/>
          </a:prstGeom>
          <a:noFill/>
          <a:ln w="9525">
            <a:noFill/>
            <a:miter lim="800000"/>
            <a:headEnd/>
            <a:tailEnd/>
          </a:ln>
          <a:effectLst/>
        </p:spPr>
      </p:pic>
      <p:pic>
        <p:nvPicPr>
          <p:cNvPr id="3074" name="Picture 2" descr="E:\STUDY ALL\GENERAL STUDY COLLECTIONS\STUDY DATA IN EMAILS\rajeshraihandnotes@gmail.com  pass-9989786119\my handnotes rajesh\AWP HANDNOTES-GITHUB\009.jpg"/>
          <p:cNvPicPr>
            <a:picLocks noChangeAspect="1" noChangeArrowheads="1"/>
          </p:cNvPicPr>
          <p:nvPr/>
        </p:nvPicPr>
        <p:blipFill>
          <a:blip r:embed="rId3"/>
          <a:srcRect/>
          <a:stretch>
            <a:fillRect/>
          </a:stretch>
        </p:blipFill>
        <p:spPr bwMode="auto">
          <a:xfrm>
            <a:off x="5434965" y="2571750"/>
            <a:ext cx="3480435" cy="22098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C:\Users\Rajesh Rai Tihari\Downloads\WhatsApp Image 2020-10-18 at 20.30.17.jpeg"/>
          <p:cNvPicPr>
            <a:picLocks noChangeAspect="1" noChangeArrowheads="1"/>
          </p:cNvPicPr>
          <p:nvPr/>
        </p:nvPicPr>
        <p:blipFill>
          <a:blip r:embed="rId2"/>
          <a:srcRect/>
          <a:stretch>
            <a:fillRect/>
          </a:stretch>
        </p:blipFill>
        <p:spPr bwMode="auto">
          <a:xfrm>
            <a:off x="0" y="138112"/>
            <a:ext cx="9144000" cy="4948238"/>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E:\STUDY ALL\GENERAL STUDY COLLECTIONS\STUDY DATA IN EMAILS\rajeshraihandnotes@gmail.com  pass-9989786119\my handnotes rajesh\AWP HANDNOTES-GITHUB\download.jpg"/>
          <p:cNvPicPr>
            <a:picLocks noChangeAspect="1" noChangeArrowheads="1"/>
          </p:cNvPicPr>
          <p:nvPr/>
        </p:nvPicPr>
        <p:blipFill>
          <a:blip r:embed="rId2"/>
          <a:srcRect/>
          <a:stretch>
            <a:fillRect/>
          </a:stretch>
        </p:blipFill>
        <p:spPr bwMode="auto">
          <a:xfrm>
            <a:off x="381000" y="742950"/>
            <a:ext cx="4038600" cy="3429000"/>
          </a:xfrm>
          <a:prstGeom prst="rect">
            <a:avLst/>
          </a:prstGeom>
          <a:noFill/>
        </p:spPr>
      </p:pic>
      <p:pic>
        <p:nvPicPr>
          <p:cNvPr id="4099" name="Picture 3" descr="E:\STUDY ALL\GENERAL STUDY COLLECTIONS\STUDY DATA IN EMAILS\rajeshraihandnotes@gmail.com  pass-9989786119\my handnotes rajesh\AWP HANDNOTES-GITHUB\download.png"/>
          <p:cNvPicPr>
            <a:picLocks noChangeAspect="1" noChangeArrowheads="1"/>
          </p:cNvPicPr>
          <p:nvPr/>
        </p:nvPicPr>
        <p:blipFill>
          <a:blip r:embed="rId3"/>
          <a:srcRect/>
          <a:stretch>
            <a:fillRect/>
          </a:stretch>
        </p:blipFill>
        <p:spPr bwMode="auto">
          <a:xfrm>
            <a:off x="4572000" y="742950"/>
            <a:ext cx="4343400" cy="32004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1" name="Picture 3"/>
          <p:cNvPicPr>
            <a:picLocks noChangeAspect="1" noChangeArrowheads="1"/>
          </p:cNvPicPr>
          <p:nvPr/>
        </p:nvPicPr>
        <p:blipFill>
          <a:blip r:embed="rId2"/>
          <a:srcRect/>
          <a:stretch>
            <a:fillRect/>
          </a:stretch>
        </p:blipFill>
        <p:spPr bwMode="auto">
          <a:xfrm>
            <a:off x="9525" y="0"/>
            <a:ext cx="9134475"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Rajesh Rai Tihari\Downloads\WhatsApp Image 2020-10-12 at 11.30.50.jpeg"/>
          <p:cNvPicPr>
            <a:picLocks noChangeAspect="1" noChangeArrowheads="1"/>
          </p:cNvPicPr>
          <p:nvPr/>
        </p:nvPicPr>
        <p:blipFill>
          <a:blip r:embed="rId2"/>
          <a:srcRect/>
          <a:stretch>
            <a:fillRect/>
          </a:stretch>
        </p:blipFill>
        <p:spPr bwMode="auto">
          <a:xfrm>
            <a:off x="0" y="1047750"/>
            <a:ext cx="9144000" cy="2590800"/>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srcRect/>
          <a:stretch>
            <a:fillRect/>
          </a:stretch>
        </p:blipFill>
        <p:spPr bwMode="auto">
          <a:xfrm>
            <a:off x="9525" y="1"/>
            <a:ext cx="9134475" cy="51434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p:cNvPicPr>
            <a:picLocks noChangeAspect="1" noChangeArrowheads="1"/>
          </p:cNvPicPr>
          <p:nvPr/>
        </p:nvPicPr>
        <p:blipFill>
          <a:blip r:embed="rId2"/>
          <a:srcRect/>
          <a:stretch>
            <a:fillRect/>
          </a:stretch>
        </p:blipFill>
        <p:spPr bwMode="auto">
          <a:xfrm>
            <a:off x="533400" y="1"/>
            <a:ext cx="8001000" cy="51434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a:srcRect/>
          <a:stretch>
            <a:fillRect/>
          </a:stretch>
        </p:blipFill>
        <p:spPr bwMode="auto">
          <a:xfrm>
            <a:off x="533400" y="133350"/>
            <a:ext cx="8382000" cy="4114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p:cNvPicPr>
            <a:picLocks noChangeAspect="1" noChangeArrowheads="1"/>
          </p:cNvPicPr>
          <p:nvPr/>
        </p:nvPicPr>
        <p:blipFill>
          <a:blip r:embed="rId2"/>
          <a:srcRect/>
          <a:stretch>
            <a:fillRect/>
          </a:stretch>
        </p:blipFill>
        <p:spPr bwMode="auto">
          <a:xfrm>
            <a:off x="457200" y="285750"/>
            <a:ext cx="8229600" cy="3200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050"/>
            <a:ext cx="8229600" cy="472678"/>
          </a:xfrm>
        </p:spPr>
        <p:txBody>
          <a:bodyPr>
            <a:normAutofit/>
          </a:bodyPr>
          <a:lstStyle/>
          <a:p>
            <a:r>
              <a:rPr lang="en-US" sz="2000" dirty="0" smtClean="0">
                <a:latin typeface="Times New Roman" pitchFamily="18" charset="0"/>
                <a:cs typeface="Times New Roman" pitchFamily="18" charset="0"/>
              </a:rPr>
              <a:t>SHAPES OF THE MICROSTRIP PATCH</a:t>
            </a:r>
            <a:endParaRPr lang="en-US" sz="2000" dirty="0">
              <a:latin typeface="Times New Roman" pitchFamily="18" charset="0"/>
              <a:cs typeface="Times New Roman" pitchFamily="18" charset="0"/>
            </a:endParaRPr>
          </a:p>
        </p:txBody>
      </p:sp>
      <p:sp>
        <p:nvSpPr>
          <p:cNvPr id="4" name="Rectangle 3"/>
          <p:cNvSpPr/>
          <p:nvPr/>
        </p:nvSpPr>
        <p:spPr>
          <a:xfrm>
            <a:off x="0" y="438150"/>
            <a:ext cx="9144000" cy="369332"/>
          </a:xfrm>
          <a:prstGeom prst="rect">
            <a:avLst/>
          </a:prstGeom>
        </p:spPr>
        <p:txBody>
          <a:bodyPr wrap="square">
            <a:spAutoFit/>
          </a:bodyPr>
          <a:lstStyle/>
          <a:p>
            <a:r>
              <a:rPr lang="en-US" dirty="0" smtClean="0"/>
              <a:t>Different shapes of the microstrip patch gives us the different output parameters.</a:t>
            </a:r>
          </a:p>
        </p:txBody>
      </p:sp>
      <p:pic>
        <p:nvPicPr>
          <p:cNvPr id="81922" name="Picture 2" descr="https://www.ijser.org/paper/Microstrip-Patch-Antenna-Parameters-Feeding-Techniques-and-Shape-of-the-Patch-A-Survey/Image_009.png"/>
          <p:cNvPicPr>
            <a:picLocks noChangeAspect="1" noChangeArrowheads="1"/>
          </p:cNvPicPr>
          <p:nvPr/>
        </p:nvPicPr>
        <p:blipFill>
          <a:blip r:embed="rId2"/>
          <a:srcRect/>
          <a:stretch>
            <a:fillRect/>
          </a:stretch>
        </p:blipFill>
        <p:spPr bwMode="auto">
          <a:xfrm>
            <a:off x="1905000" y="1047750"/>
            <a:ext cx="5791200" cy="3638550"/>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p:cNvPicPr>
            <a:picLocks noChangeAspect="1" noChangeArrowheads="1"/>
          </p:cNvPicPr>
          <p:nvPr/>
        </p:nvPicPr>
        <p:blipFill>
          <a:blip r:embed="rId2"/>
          <a:srcRect/>
          <a:stretch>
            <a:fillRect/>
          </a:stretch>
        </p:blipFill>
        <p:spPr bwMode="auto">
          <a:xfrm>
            <a:off x="381000" y="0"/>
            <a:ext cx="8229600" cy="3529012"/>
          </a:xfrm>
          <a:prstGeom prst="rect">
            <a:avLst/>
          </a:prstGeom>
          <a:noFill/>
          <a:ln w="9525">
            <a:noFill/>
            <a:miter lim="800000"/>
            <a:headEnd/>
            <a:tailEnd/>
          </a:ln>
          <a:effectLst/>
        </p:spPr>
      </p:pic>
      <p:pic>
        <p:nvPicPr>
          <p:cNvPr id="5" name="Picture 2"/>
          <p:cNvPicPr>
            <a:picLocks noChangeAspect="1" noChangeArrowheads="1"/>
          </p:cNvPicPr>
          <p:nvPr/>
        </p:nvPicPr>
        <p:blipFill>
          <a:blip r:embed="rId3"/>
          <a:srcRect/>
          <a:stretch>
            <a:fillRect/>
          </a:stretch>
        </p:blipFill>
        <p:spPr bwMode="auto">
          <a:xfrm>
            <a:off x="152400" y="3390900"/>
            <a:ext cx="8534400" cy="175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1" name="Picture 3"/>
          <p:cNvPicPr>
            <a:picLocks noChangeAspect="1" noChangeArrowheads="1"/>
          </p:cNvPicPr>
          <p:nvPr/>
        </p:nvPicPr>
        <p:blipFill>
          <a:blip r:embed="rId2"/>
          <a:srcRect/>
          <a:stretch>
            <a:fillRect/>
          </a:stretch>
        </p:blipFill>
        <p:spPr bwMode="auto">
          <a:xfrm>
            <a:off x="533400" y="0"/>
            <a:ext cx="80772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p:cNvPicPr>
            <a:picLocks noChangeAspect="1" noChangeArrowheads="1"/>
          </p:cNvPicPr>
          <p:nvPr/>
        </p:nvPicPr>
        <p:blipFill>
          <a:blip r:embed="rId2"/>
          <a:srcRect/>
          <a:stretch>
            <a:fillRect/>
          </a:stretch>
        </p:blipFill>
        <p:spPr bwMode="auto">
          <a:xfrm>
            <a:off x="381000" y="361950"/>
            <a:ext cx="8458200" cy="4171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9698" name="Picture 2"/>
          <p:cNvPicPr>
            <a:picLocks noChangeAspect="1" noChangeArrowheads="1"/>
          </p:cNvPicPr>
          <p:nvPr/>
        </p:nvPicPr>
        <p:blipFill>
          <a:blip r:embed="rId2"/>
          <a:srcRect/>
          <a:stretch>
            <a:fillRect/>
          </a:stretch>
        </p:blipFill>
        <p:spPr bwMode="auto">
          <a:xfrm>
            <a:off x="381000" y="0"/>
            <a:ext cx="7924800" cy="5038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p:cNvPicPr>
            <a:picLocks noChangeAspect="1" noChangeArrowheads="1"/>
          </p:cNvPicPr>
          <p:nvPr/>
        </p:nvPicPr>
        <p:blipFill>
          <a:blip r:embed="rId2"/>
          <a:srcRect/>
          <a:stretch>
            <a:fillRect/>
          </a:stretch>
        </p:blipFill>
        <p:spPr bwMode="auto">
          <a:xfrm>
            <a:off x="228600" y="438150"/>
            <a:ext cx="8305800" cy="3352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idx="1"/>
          </p:nvPr>
        </p:nvSpPr>
        <p:spPr>
          <a:xfrm>
            <a:off x="457200" y="1200151"/>
            <a:ext cx="8305800" cy="3352799"/>
          </a:xfrm>
        </p:spPr>
        <p:txBody>
          <a:bodyPr>
            <a:normAutofit fontScale="85000" lnSpcReduction="20000"/>
          </a:bodyPr>
          <a:lstStyle/>
          <a:p>
            <a:pPr algn="just"/>
            <a:r>
              <a:rPr lang="en-US" sz="2400" dirty="0" smtClean="0"/>
              <a:t>The antennas operating in frequency range (3000-30000 </a:t>
            </a:r>
            <a:r>
              <a:rPr lang="en-US" sz="2400" dirty="0" err="1" smtClean="0"/>
              <a:t>Mhz</a:t>
            </a:r>
            <a:r>
              <a:rPr lang="en-US" sz="2400" dirty="0" smtClean="0"/>
              <a:t>) are called SHF(Super High Frequency) Antenna.</a:t>
            </a:r>
          </a:p>
          <a:p>
            <a:pPr algn="just"/>
            <a:r>
              <a:rPr lang="en-US" sz="2400" dirty="0" smtClean="0"/>
              <a:t>Typically antennas used in SHF range are Parabolic Reflectors, Horn Antennas, Lens Antennas.</a:t>
            </a:r>
          </a:p>
          <a:p>
            <a:pPr algn="just"/>
            <a:r>
              <a:rPr lang="en-US" sz="2400" dirty="0" smtClean="0"/>
              <a:t>In SHF Antennas, the Wavelength approaches the centimeter range. Hence it is possible to construct the antenna of dimension having large number of wavelengths.</a:t>
            </a:r>
          </a:p>
          <a:p>
            <a:pPr algn="just"/>
            <a:r>
              <a:rPr lang="en-US" sz="2400" dirty="0" smtClean="0"/>
              <a:t>This Centimeter waveguide radiates power and forces the radiation in narrow beams.</a:t>
            </a:r>
          </a:p>
          <a:p>
            <a:pPr algn="just"/>
            <a:r>
              <a:rPr lang="en-US" sz="2400" dirty="0" smtClean="0"/>
              <a:t>In SHF band, Aperture antenna are employed which are physically bulky at the longer wavelengths. By Aperture we mean the plane area where from radiation is finally radiated.</a:t>
            </a:r>
          </a:p>
          <a:p>
            <a:pPr algn="just"/>
            <a:endParaRPr lang="en-US" sz="2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666750" y="0"/>
            <a:ext cx="78105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FEEDING TECHNIQUES</a:t>
            </a:r>
            <a:endParaRPr lang="en-US" dirty="0"/>
          </a:p>
        </p:txBody>
      </p:sp>
      <p:sp>
        <p:nvSpPr>
          <p:cNvPr id="3" name="Content Placeholder 2"/>
          <p:cNvSpPr>
            <a:spLocks noGrp="1"/>
          </p:cNvSpPr>
          <p:nvPr>
            <p:ph idx="1"/>
          </p:nvPr>
        </p:nvSpPr>
        <p:spPr/>
        <p:txBody>
          <a:bodyPr>
            <a:normAutofit fontScale="85000" lnSpcReduction="10000"/>
          </a:bodyPr>
          <a:lstStyle/>
          <a:p>
            <a:pPr algn="just">
              <a:buNone/>
            </a:pPr>
            <a:r>
              <a:rPr lang="en-US" dirty="0" smtClean="0"/>
              <a:t>Feeding techniques are classified in two categories. </a:t>
            </a:r>
          </a:p>
          <a:p>
            <a:pPr algn="just">
              <a:buNone/>
            </a:pPr>
            <a:r>
              <a:rPr lang="en-US" dirty="0" smtClean="0"/>
              <a:t>The one is </a:t>
            </a:r>
            <a:r>
              <a:rPr lang="en-US" dirty="0" smtClean="0">
                <a:solidFill>
                  <a:srgbClr val="FF0000"/>
                </a:solidFill>
              </a:rPr>
              <a:t>contacting</a:t>
            </a:r>
            <a:r>
              <a:rPr lang="en-US" dirty="0" smtClean="0"/>
              <a:t> and the other is </a:t>
            </a:r>
            <a:r>
              <a:rPr lang="en-US" dirty="0" smtClean="0">
                <a:solidFill>
                  <a:srgbClr val="FF0000"/>
                </a:solidFill>
              </a:rPr>
              <a:t>non-contacting</a:t>
            </a:r>
            <a:r>
              <a:rPr lang="en-US" dirty="0" smtClean="0"/>
              <a:t>. </a:t>
            </a:r>
          </a:p>
          <a:p>
            <a:pPr algn="just">
              <a:buNone/>
            </a:pPr>
            <a:r>
              <a:rPr lang="en-US" dirty="0" smtClean="0"/>
              <a:t>There are four types of the feeding techniques </a:t>
            </a:r>
          </a:p>
          <a:p>
            <a:pPr algn="just"/>
            <a:r>
              <a:rPr lang="en-US" dirty="0" err="1" smtClean="0"/>
              <a:t>i</a:t>
            </a:r>
            <a:r>
              <a:rPr lang="en-US" dirty="0" smtClean="0"/>
              <a:t>) Coaxial probe, </a:t>
            </a:r>
          </a:p>
          <a:p>
            <a:pPr algn="just"/>
            <a:r>
              <a:rPr lang="en-US" dirty="0" smtClean="0"/>
              <a:t>ii) Microstrip line, </a:t>
            </a:r>
          </a:p>
          <a:p>
            <a:pPr algn="just"/>
            <a:r>
              <a:rPr lang="en-US" dirty="0" smtClean="0"/>
              <a:t>iii) Aperture coupled and </a:t>
            </a:r>
          </a:p>
          <a:p>
            <a:pPr algn="just"/>
            <a:r>
              <a:rPr lang="en-US" dirty="0" smtClean="0"/>
              <a:t>iv) Proximity coupled.</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00150"/>
            <a:ext cx="9119062" cy="2175272"/>
          </a:xfrm>
        </p:spPr>
        <p:txBody>
          <a:bodyPr>
            <a:noAutofit/>
          </a:bodyPr>
          <a:lstStyle/>
          <a:p>
            <a:pPr algn="just"/>
            <a:endParaRPr lang="en-US" sz="2000" dirty="0"/>
          </a:p>
        </p:txBody>
      </p:sp>
      <p:pic>
        <p:nvPicPr>
          <p:cNvPr id="2050" name="Picture 2"/>
          <p:cNvPicPr>
            <a:picLocks noChangeAspect="1" noChangeArrowheads="1"/>
          </p:cNvPicPr>
          <p:nvPr/>
        </p:nvPicPr>
        <p:blipFill>
          <a:blip r:embed="rId2"/>
          <a:srcRect/>
          <a:stretch>
            <a:fillRect/>
          </a:stretch>
        </p:blipFill>
        <p:spPr bwMode="auto">
          <a:xfrm>
            <a:off x="0" y="0"/>
            <a:ext cx="7620000" cy="4038600"/>
          </a:xfrm>
          <a:prstGeom prst="rect">
            <a:avLst/>
          </a:prstGeom>
          <a:noFill/>
          <a:ln w="9525">
            <a:noFill/>
            <a:miter lim="800000"/>
            <a:headEnd/>
            <a:tailEnd/>
          </a:ln>
          <a:effectLst/>
        </p:spPr>
      </p:pic>
      <p:pic>
        <p:nvPicPr>
          <p:cNvPr id="31746" name="Picture 2" descr="https://www.ijser.org/paper/Microstrip-Patch-Antenna-Parameters-Feeding-Techniques-and-Shape-of-the-Patch-A-Survey/Image_004.png"/>
          <p:cNvPicPr>
            <a:picLocks noChangeAspect="1" noChangeArrowheads="1"/>
          </p:cNvPicPr>
          <p:nvPr/>
        </p:nvPicPr>
        <p:blipFill>
          <a:blip r:embed="rId3"/>
          <a:srcRect/>
          <a:stretch>
            <a:fillRect/>
          </a:stretch>
        </p:blipFill>
        <p:spPr bwMode="auto">
          <a:xfrm>
            <a:off x="5791200" y="2057400"/>
            <a:ext cx="3352800" cy="2495550"/>
          </a:xfrm>
          <a:prstGeom prst="rect">
            <a:avLst/>
          </a:prstGeom>
          <a:noFill/>
        </p:spPr>
      </p:pic>
      <p:sp>
        <p:nvSpPr>
          <p:cNvPr id="6" name="Rectangle 5"/>
          <p:cNvSpPr/>
          <p:nvPr/>
        </p:nvSpPr>
        <p:spPr>
          <a:xfrm>
            <a:off x="0" y="3962221"/>
            <a:ext cx="5791200" cy="1200329"/>
          </a:xfrm>
          <a:prstGeom prst="rect">
            <a:avLst/>
          </a:prstGeom>
        </p:spPr>
        <p:txBody>
          <a:bodyPr wrap="square">
            <a:spAutoFit/>
          </a:bodyPr>
          <a:lstStyle/>
          <a:p>
            <a:pPr algn="just"/>
            <a:r>
              <a:rPr lang="en-US" dirty="0" smtClean="0"/>
              <a:t>It is a feeding technique, in which the microstrip patch is directly connected with the conducting microstrip feed line. The dimensions of the feed line are different than microstrip patch. It is easy to fabricate and match.</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srcRect/>
          <a:stretch>
            <a:fillRect/>
          </a:stretch>
        </p:blipFill>
        <p:spPr bwMode="auto">
          <a:xfrm>
            <a:off x="1143000" y="0"/>
            <a:ext cx="7019925" cy="51434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Co-axial Probe Fed</a:t>
            </a:r>
            <a:endParaRPr lang="en-US" dirty="0"/>
          </a:p>
        </p:txBody>
      </p:sp>
      <p:sp>
        <p:nvSpPr>
          <p:cNvPr id="3" name="Content Placeholder 2"/>
          <p:cNvSpPr>
            <a:spLocks noGrp="1"/>
          </p:cNvSpPr>
          <p:nvPr>
            <p:ph idx="1"/>
          </p:nvPr>
        </p:nvSpPr>
        <p:spPr>
          <a:xfrm>
            <a:off x="457200" y="971550"/>
            <a:ext cx="8229600" cy="3394472"/>
          </a:xfrm>
        </p:spPr>
        <p:txBody>
          <a:bodyPr>
            <a:normAutofit/>
          </a:bodyPr>
          <a:lstStyle/>
          <a:p>
            <a:pPr algn="just"/>
            <a:r>
              <a:rPr lang="en-US" sz="2400" dirty="0" smtClean="0"/>
              <a:t>In this feeding method, inner conductor of coaxial cable is connected to the microstrip patch of an antenna and outer one is connected with ground plane. </a:t>
            </a:r>
            <a:endParaRPr lang="en-US" sz="2400" dirty="0"/>
          </a:p>
        </p:txBody>
      </p:sp>
      <p:pic>
        <p:nvPicPr>
          <p:cNvPr id="1026" name="Picture 2" descr="https://www.ijser.org/paper/Microstrip-Patch-Antenna-Parameters-Feeding-Techniques-and-Shape-of-the-Patch-A-Survey/Image_003.png"/>
          <p:cNvPicPr>
            <a:picLocks noChangeAspect="1" noChangeArrowheads="1"/>
          </p:cNvPicPr>
          <p:nvPr/>
        </p:nvPicPr>
        <p:blipFill>
          <a:blip r:embed="rId2"/>
          <a:srcRect/>
          <a:stretch>
            <a:fillRect/>
          </a:stretch>
        </p:blipFill>
        <p:spPr bwMode="auto">
          <a:xfrm>
            <a:off x="2819400" y="2343150"/>
            <a:ext cx="3810000" cy="211455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457200" y="133350"/>
            <a:ext cx="7848600"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981075" y="490538"/>
            <a:ext cx="7181850" cy="4162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460771"/>
          </a:xfrm>
        </p:spPr>
        <p:txBody>
          <a:bodyPr>
            <a:normAutofit fontScale="90000"/>
          </a:bodyPr>
          <a:lstStyle/>
          <a:p>
            <a:r>
              <a:rPr lang="en-US" sz="3200" dirty="0" smtClean="0"/>
              <a:t>Aperture coupled Feed</a:t>
            </a:r>
            <a:endParaRPr lang="en-US" sz="3200" dirty="0"/>
          </a:p>
        </p:txBody>
      </p:sp>
      <p:sp>
        <p:nvSpPr>
          <p:cNvPr id="3" name="Content Placeholder 2"/>
          <p:cNvSpPr>
            <a:spLocks noGrp="1"/>
          </p:cNvSpPr>
          <p:nvPr>
            <p:ph idx="1"/>
          </p:nvPr>
        </p:nvSpPr>
        <p:spPr>
          <a:xfrm>
            <a:off x="152400" y="361950"/>
            <a:ext cx="8763000" cy="3394472"/>
          </a:xfrm>
        </p:spPr>
        <p:txBody>
          <a:bodyPr>
            <a:normAutofit/>
          </a:bodyPr>
          <a:lstStyle/>
          <a:p>
            <a:pPr algn="just"/>
            <a:r>
              <a:rPr lang="en-US" sz="1800" dirty="0" smtClean="0"/>
              <a:t>This feed is having two substrates, which are different from each other and are separated by a ground plane. In this method, the microstrip patch and feed line are coupled through a slot in the ground plane. Minimization in interference and pure polarization are the advantages of aperture coupled feeding method.</a:t>
            </a:r>
            <a:endParaRPr lang="en-US" sz="1800" dirty="0"/>
          </a:p>
        </p:txBody>
      </p:sp>
      <p:pic>
        <p:nvPicPr>
          <p:cNvPr id="79874" name="Picture 2" descr="https://www.ijser.org/paper/Microstrip-Patch-Antenna-Parameters-Feeding-Techniques-and-Shape-of-the-Patch-A-Survey/Image_005.png"/>
          <p:cNvPicPr>
            <a:picLocks noChangeAspect="1" noChangeArrowheads="1"/>
          </p:cNvPicPr>
          <p:nvPr/>
        </p:nvPicPr>
        <p:blipFill>
          <a:blip r:embed="rId2"/>
          <a:srcRect/>
          <a:stretch>
            <a:fillRect/>
          </a:stretch>
        </p:blipFill>
        <p:spPr bwMode="auto">
          <a:xfrm>
            <a:off x="228600" y="1657350"/>
            <a:ext cx="4343400" cy="3200400"/>
          </a:xfrm>
          <a:prstGeom prst="rect">
            <a:avLst/>
          </a:prstGeom>
          <a:noFill/>
        </p:spPr>
      </p:pic>
      <p:pic>
        <p:nvPicPr>
          <p:cNvPr id="79876" name="Picture 4" descr="https://www.ijser.org/paper/Microstrip-Patch-Antenna-Parameters-Feeding-Techniques-and-Shape-of-the-Patch-A-Survey/Image_006.png"/>
          <p:cNvPicPr>
            <a:picLocks noChangeAspect="1" noChangeArrowheads="1"/>
          </p:cNvPicPr>
          <p:nvPr/>
        </p:nvPicPr>
        <p:blipFill>
          <a:blip r:embed="rId3"/>
          <a:srcRect/>
          <a:stretch>
            <a:fillRect/>
          </a:stretch>
        </p:blipFill>
        <p:spPr bwMode="auto">
          <a:xfrm>
            <a:off x="4648200" y="1657350"/>
            <a:ext cx="4191000" cy="32004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0" y="0"/>
            <a:ext cx="7696200" cy="50813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460771"/>
          </a:xfrm>
        </p:spPr>
        <p:txBody>
          <a:bodyPr>
            <a:normAutofit fontScale="90000"/>
          </a:bodyPr>
          <a:lstStyle/>
          <a:p>
            <a:r>
              <a:rPr lang="en-US" sz="2800" dirty="0" smtClean="0"/>
              <a:t>Proximity Couple Feed</a:t>
            </a:r>
            <a:endParaRPr lang="en-US" sz="2800" dirty="0"/>
          </a:p>
        </p:txBody>
      </p:sp>
      <p:sp>
        <p:nvSpPr>
          <p:cNvPr id="3" name="Content Placeholder 2"/>
          <p:cNvSpPr>
            <a:spLocks noGrp="1"/>
          </p:cNvSpPr>
          <p:nvPr>
            <p:ph idx="1"/>
          </p:nvPr>
        </p:nvSpPr>
        <p:spPr>
          <a:xfrm>
            <a:off x="0" y="438150"/>
            <a:ext cx="9067800" cy="3394472"/>
          </a:xfrm>
        </p:spPr>
        <p:txBody>
          <a:bodyPr>
            <a:normAutofit/>
          </a:bodyPr>
          <a:lstStyle/>
          <a:p>
            <a:pPr algn="just"/>
            <a:r>
              <a:rPr lang="en-US" sz="1800" dirty="0" smtClean="0"/>
              <a:t>The fabrication of this feeding method is bit complicated comparatively. Two dielectric substrates are used in this technique. The microstrip patch is there at the upper surface of the upper dielectric substrate and the feed line is there between two substrates. It provides highest bandwidth and avoids spurious radiation. </a:t>
            </a:r>
            <a:endParaRPr lang="en-US" sz="1800" dirty="0"/>
          </a:p>
        </p:txBody>
      </p:sp>
      <p:pic>
        <p:nvPicPr>
          <p:cNvPr id="80898" name="Picture 2" descr="https://www.ijser.org/paper/Microstrip-Patch-Antenna-Parameters-Feeding-Techniques-and-Shape-of-the-Patch-A-Survey/Image_007.png"/>
          <p:cNvPicPr>
            <a:picLocks noChangeAspect="1" noChangeArrowheads="1"/>
          </p:cNvPicPr>
          <p:nvPr/>
        </p:nvPicPr>
        <p:blipFill>
          <a:blip r:embed="rId2"/>
          <a:srcRect/>
          <a:stretch>
            <a:fillRect/>
          </a:stretch>
        </p:blipFill>
        <p:spPr bwMode="auto">
          <a:xfrm>
            <a:off x="1828800" y="1809750"/>
            <a:ext cx="3733800" cy="2957801"/>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sz="2400" dirty="0" smtClean="0"/>
              <a:t>When Centimeter waves are in use the feed form the transmitter to the antennas as is often through the waveguides rather than coaxial line.</a:t>
            </a:r>
          </a:p>
          <a:p>
            <a:pPr algn="just"/>
            <a:r>
              <a:rPr lang="en-US" sz="2400" dirty="0" smtClean="0"/>
              <a:t>The typical antennas of this band are parabolic, horn, and Lens antennas.</a:t>
            </a:r>
            <a:endParaRPr lang="en-US" sz="24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938213" y="657225"/>
            <a:ext cx="7267575" cy="38290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895350" y="1057275"/>
            <a:ext cx="7353300" cy="3028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srcRect/>
          <a:stretch>
            <a:fillRect/>
          </a:stretch>
        </p:blipFill>
        <p:spPr bwMode="auto">
          <a:xfrm>
            <a:off x="304800" y="133350"/>
            <a:ext cx="8572500" cy="4781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247650" y="23813"/>
            <a:ext cx="8648700" cy="5095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871538" y="695325"/>
            <a:ext cx="7400925" cy="3752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633413" y="0"/>
            <a:ext cx="7877175"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838200" y="133350"/>
            <a:ext cx="7924800" cy="4838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971550" y="400050"/>
            <a:ext cx="7200900" cy="4343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457200" y="0"/>
            <a:ext cx="8534400" cy="5010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85738" y="0"/>
            <a:ext cx="8772525"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857250"/>
          </a:xfrm>
        </p:spPr>
        <p:txBody>
          <a:bodyPr>
            <a:noAutofit/>
          </a:bodyPr>
          <a:lstStyle/>
          <a:p>
            <a:r>
              <a:rPr lang="en-US" sz="2800" b="1" dirty="0" err="1" smtClean="0"/>
              <a:t>Babinet’s</a:t>
            </a:r>
            <a:r>
              <a:rPr lang="en-US" sz="2800" b="1" dirty="0" smtClean="0"/>
              <a:t> Principle and Complementary Antennas</a:t>
            </a:r>
            <a:endParaRPr lang="en-US" sz="2800" b="1" dirty="0"/>
          </a:p>
        </p:txBody>
      </p:sp>
      <p:sp>
        <p:nvSpPr>
          <p:cNvPr id="3" name="Content Placeholder 2"/>
          <p:cNvSpPr>
            <a:spLocks noGrp="1"/>
          </p:cNvSpPr>
          <p:nvPr>
            <p:ph idx="1"/>
          </p:nvPr>
        </p:nvSpPr>
        <p:spPr>
          <a:xfrm>
            <a:off x="381000" y="971550"/>
            <a:ext cx="8229600" cy="3394472"/>
          </a:xfrm>
        </p:spPr>
        <p:txBody>
          <a:bodyPr>
            <a:normAutofit lnSpcReduction="10000"/>
          </a:bodyPr>
          <a:lstStyle/>
          <a:p>
            <a:pPr algn="just"/>
            <a:r>
              <a:rPr lang="en-US" sz="2400" dirty="0" smtClean="0"/>
              <a:t>Determines the relation between Wire antennas and aperture antenna which is introduced by </a:t>
            </a:r>
            <a:r>
              <a:rPr lang="en-US" sz="2400" dirty="0" err="1" smtClean="0"/>
              <a:t>babinet’s</a:t>
            </a:r>
            <a:r>
              <a:rPr lang="en-US" sz="2400" dirty="0" smtClean="0"/>
              <a:t> Principle of Optics.</a:t>
            </a:r>
          </a:p>
          <a:p>
            <a:pPr algn="just"/>
            <a:r>
              <a:rPr lang="en-US" sz="2400" dirty="0" smtClean="0"/>
              <a:t>The </a:t>
            </a:r>
            <a:r>
              <a:rPr lang="en-US" sz="2400" dirty="0" err="1" smtClean="0"/>
              <a:t>Babinet’s</a:t>
            </a:r>
            <a:r>
              <a:rPr lang="en-US" sz="2400" dirty="0" smtClean="0"/>
              <a:t> (</a:t>
            </a:r>
            <a:r>
              <a:rPr lang="en-US" sz="2400" dirty="0" err="1" smtClean="0"/>
              <a:t>Ba</a:t>
            </a:r>
            <a:r>
              <a:rPr lang="en-US" sz="2400" dirty="0" smtClean="0"/>
              <a:t>-bi-nay’s) in Optics states that when the field behind a screen with a opening is added to the field of a complementary structure, the sum is equal to the field when there is no screen. </a:t>
            </a:r>
          </a:p>
          <a:p>
            <a:pPr algn="just"/>
            <a:r>
              <a:rPr lang="en-US" sz="2400" dirty="0" smtClean="0"/>
              <a:t>An Extension of </a:t>
            </a:r>
            <a:r>
              <a:rPr lang="en-US" sz="2400" dirty="0" err="1" smtClean="0"/>
              <a:t>Babinet’s</a:t>
            </a:r>
            <a:r>
              <a:rPr lang="en-US" sz="2400" dirty="0" smtClean="0"/>
              <a:t> Principle which induces polarization and the more practical conducting screens was introduced by Booker.  </a:t>
            </a:r>
          </a:p>
        </p:txBody>
      </p:sp>
      <p:sp>
        <p:nvSpPr>
          <p:cNvPr id="4" name="Flowchart: Connector 3"/>
          <p:cNvSpPr/>
          <p:nvPr/>
        </p:nvSpPr>
        <p:spPr>
          <a:xfrm>
            <a:off x="3276600" y="4324350"/>
            <a:ext cx="76200" cy="76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4" idx="7"/>
          </p:cNvCxnSpPr>
          <p:nvPr/>
        </p:nvCxnSpPr>
        <p:spPr>
          <a:xfrm rot="5400000" flipH="1" flipV="1">
            <a:off x="3875041" y="3486151"/>
            <a:ext cx="315959" cy="1382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326476" y="4400550"/>
            <a:ext cx="1474124"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3467100" y="4362450"/>
            <a:ext cx="990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228306" y="4361656"/>
            <a:ext cx="990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895600" y="4248150"/>
            <a:ext cx="619080" cy="400110"/>
          </a:xfrm>
          <a:prstGeom prst="rect">
            <a:avLst/>
          </a:prstGeom>
          <a:noFill/>
        </p:spPr>
        <p:txBody>
          <a:bodyPr wrap="none" rtlCol="0">
            <a:spAutoFit/>
          </a:bodyPr>
          <a:lstStyle/>
          <a:p>
            <a:r>
              <a:rPr lang="en-US" sz="1000" dirty="0" smtClean="0"/>
              <a:t>      S</a:t>
            </a:r>
          </a:p>
          <a:p>
            <a:r>
              <a:rPr lang="en-US" sz="1000" dirty="0" smtClean="0"/>
              <a:t>(Source)</a:t>
            </a:r>
            <a:endParaRPr lang="en-US" sz="1000" dirty="0"/>
          </a:p>
        </p:txBody>
      </p:sp>
      <p:sp>
        <p:nvSpPr>
          <p:cNvPr id="18" name="TextBox 17"/>
          <p:cNvSpPr txBox="1"/>
          <p:nvPr/>
        </p:nvSpPr>
        <p:spPr>
          <a:xfrm>
            <a:off x="3495720" y="4686240"/>
            <a:ext cx="615874" cy="400110"/>
          </a:xfrm>
          <a:prstGeom prst="rect">
            <a:avLst/>
          </a:prstGeom>
          <a:noFill/>
        </p:spPr>
        <p:txBody>
          <a:bodyPr wrap="none" rtlCol="0">
            <a:spAutoFit/>
          </a:bodyPr>
          <a:lstStyle/>
          <a:p>
            <a:r>
              <a:rPr lang="en-US" sz="1000" dirty="0" smtClean="0"/>
              <a:t>      S1</a:t>
            </a:r>
          </a:p>
          <a:p>
            <a:r>
              <a:rPr lang="en-US" sz="1000" dirty="0" smtClean="0"/>
              <a:t>(Screen)</a:t>
            </a:r>
            <a:endParaRPr lang="en-US" sz="1000" dirty="0"/>
          </a:p>
        </p:txBody>
      </p:sp>
      <p:sp>
        <p:nvSpPr>
          <p:cNvPr id="19" name="TextBox 18"/>
          <p:cNvSpPr txBox="1"/>
          <p:nvPr/>
        </p:nvSpPr>
        <p:spPr>
          <a:xfrm>
            <a:off x="4489526" y="4781550"/>
            <a:ext cx="615874" cy="400110"/>
          </a:xfrm>
          <a:prstGeom prst="rect">
            <a:avLst/>
          </a:prstGeom>
          <a:noFill/>
        </p:spPr>
        <p:txBody>
          <a:bodyPr wrap="none" rtlCol="0">
            <a:spAutoFit/>
          </a:bodyPr>
          <a:lstStyle/>
          <a:p>
            <a:r>
              <a:rPr lang="en-US" sz="1000" dirty="0" smtClean="0"/>
              <a:t>      S2</a:t>
            </a:r>
          </a:p>
          <a:p>
            <a:r>
              <a:rPr lang="en-US" sz="1000" dirty="0" smtClean="0"/>
              <a:t>(Screen)</a:t>
            </a:r>
            <a:endParaRPr lang="en-US" sz="10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214313" y="1"/>
            <a:ext cx="8715375"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762000" y="0"/>
            <a:ext cx="7572375"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1066800" y="0"/>
            <a:ext cx="7019925" cy="5153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933450" y="0"/>
            <a:ext cx="7277100"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914400" y="133350"/>
            <a:ext cx="7410450" cy="5010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p:cNvPicPr>
            <a:picLocks noChangeAspect="1" noChangeArrowheads="1"/>
          </p:cNvPicPr>
          <p:nvPr/>
        </p:nvPicPr>
        <p:blipFill>
          <a:blip r:embed="rId2"/>
          <a:srcRect/>
          <a:stretch>
            <a:fillRect/>
          </a:stretch>
        </p:blipFill>
        <p:spPr bwMode="auto">
          <a:xfrm>
            <a:off x="838200" y="209550"/>
            <a:ext cx="7486650"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p:cNvPicPr>
            <a:picLocks noChangeAspect="1" noChangeArrowheads="1"/>
          </p:cNvPicPr>
          <p:nvPr/>
        </p:nvPicPr>
        <p:blipFill>
          <a:blip r:embed="rId2"/>
          <a:srcRect/>
          <a:stretch>
            <a:fillRect/>
          </a:stretch>
        </p:blipFill>
        <p:spPr bwMode="auto">
          <a:xfrm>
            <a:off x="152400" y="1200150"/>
            <a:ext cx="891540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990600" y="0"/>
            <a:ext cx="7162800" cy="4933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srcRect/>
          <a:stretch>
            <a:fillRect/>
          </a:stretch>
        </p:blipFill>
        <p:spPr bwMode="auto">
          <a:xfrm>
            <a:off x="1038225" y="1281113"/>
            <a:ext cx="7067550" cy="2581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srcRect/>
          <a:stretch>
            <a:fillRect/>
          </a:stretch>
        </p:blipFill>
        <p:spPr bwMode="auto">
          <a:xfrm>
            <a:off x="685800" y="0"/>
            <a:ext cx="7767637"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Rajesh Rai Tihari\Downloads\WhatsApp Image 2020-10-18 at 10.50.52.jpeg"/>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srcRect/>
          <a:stretch>
            <a:fillRect/>
          </a:stretch>
        </p:blipFill>
        <p:spPr bwMode="auto">
          <a:xfrm>
            <a:off x="1100138" y="190500"/>
            <a:ext cx="6943725" cy="4762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p:cNvPicPr>
            <a:picLocks noChangeAspect="1" noChangeArrowheads="1"/>
          </p:cNvPicPr>
          <p:nvPr/>
        </p:nvPicPr>
        <p:blipFill>
          <a:blip r:embed="rId2"/>
          <a:srcRect/>
          <a:stretch>
            <a:fillRect/>
          </a:stretch>
        </p:blipFill>
        <p:spPr bwMode="auto">
          <a:xfrm>
            <a:off x="914400" y="285750"/>
            <a:ext cx="7305675" cy="4629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747713" y="361950"/>
            <a:ext cx="7648575" cy="441960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E:\STUDY ALL\GENERAL STUDY COLLECTIONS\STUDY DATA IN EMAILS\rajeshraihandnotes@gmail.com  pass-9989786119\my handnotes rajesh\AWP HANDNOTES-GITHUB\download (1).jpg"/>
          <p:cNvPicPr>
            <a:picLocks noChangeAspect="1" noChangeArrowheads="1"/>
          </p:cNvPicPr>
          <p:nvPr/>
        </p:nvPicPr>
        <p:blipFill>
          <a:blip r:embed="rId2"/>
          <a:srcRect/>
          <a:stretch>
            <a:fillRect/>
          </a:stretch>
        </p:blipFill>
        <p:spPr bwMode="auto">
          <a:xfrm>
            <a:off x="0" y="0"/>
            <a:ext cx="4572000" cy="2571750"/>
          </a:xfrm>
          <a:prstGeom prst="rect">
            <a:avLst/>
          </a:prstGeom>
          <a:noFill/>
        </p:spPr>
      </p:pic>
      <p:pic>
        <p:nvPicPr>
          <p:cNvPr id="10243" name="Picture 3" descr="E:\STUDY ALL\GENERAL STUDY COLLECTIONS\STUDY DATA IN EMAILS\rajeshraihandnotes@gmail.com  pass-9989786119\my handnotes rajesh\AWP HANDNOTES-GITHUB\download (2).jpg"/>
          <p:cNvPicPr>
            <a:picLocks noChangeAspect="1" noChangeArrowheads="1"/>
          </p:cNvPicPr>
          <p:nvPr/>
        </p:nvPicPr>
        <p:blipFill>
          <a:blip r:embed="rId3"/>
          <a:srcRect/>
          <a:stretch>
            <a:fillRect/>
          </a:stretch>
        </p:blipFill>
        <p:spPr bwMode="auto">
          <a:xfrm>
            <a:off x="4572000" y="0"/>
            <a:ext cx="4572001" cy="2571750"/>
          </a:xfrm>
          <a:prstGeom prst="rect">
            <a:avLst/>
          </a:prstGeom>
          <a:noFill/>
        </p:spPr>
      </p:pic>
      <p:pic>
        <p:nvPicPr>
          <p:cNvPr id="10244" name="Picture 4" descr="E:\STUDY ALL\GENERAL STUDY COLLECTIONS\STUDY DATA IN EMAILS\rajeshraihandnotes@gmail.com  pass-9989786119\my handnotes rajesh\AWP HANDNOTES-GITHUB\para.jpg"/>
          <p:cNvPicPr>
            <a:picLocks noChangeAspect="1" noChangeArrowheads="1"/>
          </p:cNvPicPr>
          <p:nvPr/>
        </p:nvPicPr>
        <p:blipFill>
          <a:blip r:embed="rId4"/>
          <a:srcRect/>
          <a:stretch>
            <a:fillRect/>
          </a:stretch>
        </p:blipFill>
        <p:spPr bwMode="auto">
          <a:xfrm>
            <a:off x="0" y="2571750"/>
            <a:ext cx="4572000" cy="2571750"/>
          </a:xfrm>
          <a:prstGeom prst="rect">
            <a:avLst/>
          </a:prstGeom>
          <a:noFill/>
        </p:spPr>
      </p:pic>
      <p:pic>
        <p:nvPicPr>
          <p:cNvPr id="10245" name="Picture 5" descr="E:\STUDY ALL\GENERAL STUDY COLLECTIONS\STUDY DATA IN EMAILS\rajeshraihandnotes@gmail.com  pass-9989786119\my handnotes rajesh\AWP HANDNOTES-GITHUB\para2.jpg"/>
          <p:cNvPicPr>
            <a:picLocks noChangeAspect="1" noChangeArrowheads="1"/>
          </p:cNvPicPr>
          <p:nvPr/>
        </p:nvPicPr>
        <p:blipFill>
          <a:blip r:embed="rId5"/>
          <a:srcRect/>
          <a:stretch>
            <a:fillRect/>
          </a:stretch>
        </p:blipFill>
        <p:spPr bwMode="auto">
          <a:xfrm>
            <a:off x="4572000" y="2571750"/>
            <a:ext cx="4572000" cy="2571750"/>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738188"/>
            <a:ext cx="9144000" cy="3667125"/>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838200" y="223838"/>
            <a:ext cx="7467600" cy="4695825"/>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881063" y="133350"/>
            <a:ext cx="7381875" cy="487680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962025" y="1"/>
            <a:ext cx="7219950" cy="5143500"/>
          </a:xfrm>
          <a:prstGeom prst="rect">
            <a:avLst/>
          </a:prstGeom>
          <a:noFill/>
          <a:ln w="9525">
            <a:noFill/>
            <a:miter lim="800000"/>
            <a:headEnd/>
            <a:tailEnd/>
          </a:ln>
          <a:effec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881063" y="42863"/>
            <a:ext cx="7381875" cy="5057775"/>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728663" y="1"/>
            <a:ext cx="7686675" cy="51435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242888" y="1000125"/>
            <a:ext cx="8658225" cy="3143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a:stretch>
            <a:fillRect/>
          </a:stretch>
        </p:blipFill>
        <p:spPr bwMode="auto">
          <a:xfrm>
            <a:off x="685800" y="0"/>
            <a:ext cx="7658100" cy="5010150"/>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838200" y="0"/>
            <a:ext cx="7496175" cy="5010150"/>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990600" y="361950"/>
            <a:ext cx="6991350" cy="3810000"/>
          </a:xfrm>
          <a:prstGeom prst="rect">
            <a:avLst/>
          </a:prstGeom>
          <a:noFill/>
          <a:ln w="9525">
            <a:noFill/>
            <a:miter lim="800000"/>
            <a:headEnd/>
            <a:tailEnd/>
          </a:ln>
          <a:effec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srcRect/>
          <a:stretch>
            <a:fillRect/>
          </a:stretch>
        </p:blipFill>
        <p:spPr bwMode="auto">
          <a:xfrm>
            <a:off x="747713" y="4763"/>
            <a:ext cx="7648575" cy="5133975"/>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757238" y="290513"/>
            <a:ext cx="7629525" cy="4562475"/>
          </a:xfrm>
          <a:prstGeom prst="rect">
            <a:avLst/>
          </a:prstGeom>
          <a:noFill/>
          <a:ln w="9525">
            <a:noFill/>
            <a:miter lim="800000"/>
            <a:headEnd/>
            <a:tailEnd/>
          </a:ln>
          <a:effectLst/>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p:cNvPicPr>
            <a:picLocks noChangeAspect="1" noChangeArrowheads="1"/>
          </p:cNvPicPr>
          <p:nvPr/>
        </p:nvPicPr>
        <p:blipFill>
          <a:blip r:embed="rId2"/>
          <a:srcRect/>
          <a:stretch>
            <a:fillRect/>
          </a:stretch>
        </p:blipFill>
        <p:spPr bwMode="auto">
          <a:xfrm>
            <a:off x="757238" y="104775"/>
            <a:ext cx="7629525" cy="4933950"/>
          </a:xfrm>
          <a:prstGeom prst="rect">
            <a:avLst/>
          </a:prstGeom>
          <a:noFill/>
          <a:ln w="9525">
            <a:noFill/>
            <a:miter lim="800000"/>
            <a:headEnd/>
            <a:tailEnd/>
          </a:ln>
          <a:effec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a:t>
            </a:r>
            <a:endParaRPr lang="en-US" dirty="0"/>
          </a:p>
        </p:txBody>
      </p:sp>
      <p:sp>
        <p:nvSpPr>
          <p:cNvPr id="3" name="Content Placeholder 2"/>
          <p:cNvSpPr>
            <a:spLocks noGrp="1"/>
          </p:cNvSpPr>
          <p:nvPr>
            <p:ph idx="1"/>
          </p:nvPr>
        </p:nvSpPr>
        <p:spPr>
          <a:xfrm>
            <a:off x="381000" y="971550"/>
            <a:ext cx="8458200" cy="3962400"/>
          </a:xfrm>
        </p:spPr>
        <p:txBody>
          <a:bodyPr>
            <a:normAutofit fontScale="85000" lnSpcReduction="10000"/>
          </a:bodyPr>
          <a:lstStyle/>
          <a:p>
            <a:pPr algn="just">
              <a:buNone/>
            </a:pPr>
            <a:r>
              <a:rPr lang="en-US" dirty="0" smtClean="0"/>
              <a:t>• </a:t>
            </a:r>
            <a:r>
              <a:rPr lang="en-US" dirty="0" smtClean="0"/>
              <a:t>A Parabolic Antenna is an antenna that uses a parabolic reflector, </a:t>
            </a:r>
            <a:r>
              <a:rPr lang="en-US" dirty="0" smtClean="0"/>
              <a:t>a curved </a:t>
            </a:r>
            <a:r>
              <a:rPr lang="en-US" dirty="0" smtClean="0"/>
              <a:t>surface with the cross-sectional shape of parabola, to direct </a:t>
            </a:r>
            <a:r>
              <a:rPr lang="en-US" dirty="0" smtClean="0"/>
              <a:t>the radio </a:t>
            </a:r>
            <a:r>
              <a:rPr lang="en-US" dirty="0" smtClean="0"/>
              <a:t>waves.</a:t>
            </a:r>
          </a:p>
          <a:p>
            <a:pPr algn="just">
              <a:buNone/>
            </a:pPr>
            <a:r>
              <a:rPr lang="en-US" dirty="0" smtClean="0"/>
              <a:t>• It is often referred to as a Dish Antenna.</a:t>
            </a:r>
          </a:p>
          <a:p>
            <a:pPr algn="just">
              <a:buNone/>
            </a:pPr>
            <a:r>
              <a:rPr lang="en-US" dirty="0" smtClean="0"/>
              <a:t>• It was invented by German physicist Heinrich </a:t>
            </a:r>
            <a:r>
              <a:rPr lang="en-US" dirty="0" err="1" smtClean="0"/>
              <a:t>Herz</a:t>
            </a:r>
            <a:r>
              <a:rPr lang="en-US" dirty="0" smtClean="0"/>
              <a:t> during his </a:t>
            </a:r>
            <a:r>
              <a:rPr lang="en-US" dirty="0" smtClean="0"/>
              <a:t>discovery of </a:t>
            </a:r>
            <a:r>
              <a:rPr lang="en-US" dirty="0" smtClean="0"/>
              <a:t>radio waves in 1887.</a:t>
            </a:r>
          </a:p>
          <a:p>
            <a:pPr algn="just">
              <a:buNone/>
            </a:pPr>
            <a:r>
              <a:rPr lang="en-US" dirty="0" smtClean="0"/>
              <a:t>• It functions similarly to a searchlight or flashlight reflector to direct </a:t>
            </a:r>
            <a:r>
              <a:rPr lang="en-US" dirty="0" smtClean="0"/>
              <a:t>the radio </a:t>
            </a:r>
            <a:r>
              <a:rPr lang="en-US" dirty="0" smtClean="0"/>
              <a:t>waves in a narrow beam, or receive radio waves from </a:t>
            </a:r>
            <a:r>
              <a:rPr lang="en-US" dirty="0" smtClean="0"/>
              <a:t>one particular </a:t>
            </a:r>
            <a:r>
              <a:rPr lang="en-US" dirty="0" smtClean="0"/>
              <a:t>direction only.</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Working</a:t>
            </a:r>
            <a:br>
              <a:rPr lang="en-US" dirty="0" smtClean="0"/>
            </a:br>
            <a:endParaRPr lang="en-US" dirty="0"/>
          </a:p>
        </p:txBody>
      </p:sp>
      <p:sp>
        <p:nvSpPr>
          <p:cNvPr id="3" name="Content Placeholder 2"/>
          <p:cNvSpPr>
            <a:spLocks noGrp="1"/>
          </p:cNvSpPr>
          <p:nvPr>
            <p:ph idx="1"/>
          </p:nvPr>
        </p:nvSpPr>
        <p:spPr>
          <a:xfrm>
            <a:off x="381000" y="590550"/>
            <a:ext cx="8610600" cy="3394472"/>
          </a:xfrm>
        </p:spPr>
        <p:txBody>
          <a:bodyPr>
            <a:normAutofit/>
          </a:bodyPr>
          <a:lstStyle/>
          <a:p>
            <a:pPr algn="just"/>
            <a:r>
              <a:rPr lang="en-US" sz="2000" dirty="0" smtClean="0"/>
              <a:t>The </a:t>
            </a:r>
            <a:r>
              <a:rPr lang="en-US" sz="2000" dirty="0" smtClean="0"/>
              <a:t>operating principle of a parabolic antenna is that a </a:t>
            </a:r>
            <a:r>
              <a:rPr lang="en-US" sz="2000" dirty="0" smtClean="0"/>
              <a:t>point source </a:t>
            </a:r>
            <a:r>
              <a:rPr lang="en-US" sz="2000" dirty="0" smtClean="0"/>
              <a:t>of radio waves at the focal point in front of a </a:t>
            </a:r>
            <a:r>
              <a:rPr lang="en-US" sz="2000" dirty="0" err="1" smtClean="0"/>
              <a:t>paraboloidal</a:t>
            </a:r>
            <a:r>
              <a:rPr lang="en-US" sz="2000" dirty="0" smtClean="0"/>
              <a:t> reflector </a:t>
            </a:r>
            <a:r>
              <a:rPr lang="en-US" sz="2000" dirty="0" smtClean="0"/>
              <a:t>of conductive material will be reflected into a </a:t>
            </a:r>
            <a:r>
              <a:rPr lang="en-US" sz="2000" dirty="0" smtClean="0"/>
              <a:t>collimated plane </a:t>
            </a:r>
            <a:r>
              <a:rPr lang="en-US" sz="2000" dirty="0" smtClean="0"/>
              <a:t>wave beam along the axis of the reflector.</a:t>
            </a:r>
            <a:endParaRPr lang="en-US" sz="2000" dirty="0"/>
          </a:p>
        </p:txBody>
      </p:sp>
      <p:pic>
        <p:nvPicPr>
          <p:cNvPr id="17410" name="Picture 2"/>
          <p:cNvPicPr>
            <a:picLocks noChangeAspect="1" noChangeArrowheads="1"/>
          </p:cNvPicPr>
          <p:nvPr/>
        </p:nvPicPr>
        <p:blipFill>
          <a:blip r:embed="rId2"/>
          <a:srcRect/>
          <a:stretch>
            <a:fillRect/>
          </a:stretch>
        </p:blipFill>
        <p:spPr bwMode="auto">
          <a:xfrm>
            <a:off x="2590800" y="1581150"/>
            <a:ext cx="4086225" cy="2362200"/>
          </a:xfrm>
          <a:prstGeom prst="rect">
            <a:avLst/>
          </a:prstGeom>
          <a:noFill/>
          <a:ln w="9525">
            <a:noFill/>
            <a:miter lim="800000"/>
            <a:headEnd/>
            <a:tailEnd/>
          </a:ln>
          <a:effectLst/>
        </p:spPr>
      </p:pic>
      <p:sp>
        <p:nvSpPr>
          <p:cNvPr id="5" name="Rectangle 4"/>
          <p:cNvSpPr/>
          <p:nvPr/>
        </p:nvSpPr>
        <p:spPr>
          <a:xfrm>
            <a:off x="381000" y="3867150"/>
            <a:ext cx="8458200" cy="707886"/>
          </a:xfrm>
          <a:prstGeom prst="rect">
            <a:avLst/>
          </a:prstGeom>
        </p:spPr>
        <p:txBody>
          <a:bodyPr wrap="square">
            <a:spAutoFit/>
          </a:bodyPr>
          <a:lstStyle/>
          <a:p>
            <a:r>
              <a:rPr lang="en-US" sz="2000" dirty="0" smtClean="0"/>
              <a:t>Conversely, an incoming plane wave parallel to the axis will </a:t>
            </a:r>
            <a:r>
              <a:rPr lang="en-US" sz="2000" dirty="0" smtClean="0"/>
              <a:t>be focused </a:t>
            </a:r>
            <a:r>
              <a:rPr lang="en-US" sz="2000" dirty="0" smtClean="0"/>
              <a:t>to a point at the focal point.</a:t>
            </a:r>
            <a:endParaRPr lang="en-US" sz="20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42950"/>
            <a:ext cx="8229600" cy="3394472"/>
          </a:xfrm>
        </p:spPr>
        <p:txBody>
          <a:bodyPr>
            <a:normAutofit fontScale="70000" lnSpcReduction="20000"/>
          </a:bodyPr>
          <a:lstStyle/>
          <a:p>
            <a:pPr algn="just"/>
            <a:r>
              <a:rPr lang="en-US" dirty="0" smtClean="0"/>
              <a:t>A typical parabolic antenna consists of a metal parabolic reflector with </a:t>
            </a:r>
            <a:r>
              <a:rPr lang="en-US" dirty="0" smtClean="0"/>
              <a:t>a small </a:t>
            </a:r>
            <a:r>
              <a:rPr lang="en-US" dirty="0" smtClean="0"/>
              <a:t>feed antenna suspended in front of the reflector at </a:t>
            </a:r>
            <a:r>
              <a:rPr lang="en-US" dirty="0" smtClean="0"/>
              <a:t>its focus</a:t>
            </a:r>
            <a:r>
              <a:rPr lang="en-US" dirty="0" smtClean="0"/>
              <a:t>, pointed back toward the reflector</a:t>
            </a:r>
            <a:r>
              <a:rPr lang="en-US" dirty="0" smtClean="0"/>
              <a:t>.</a:t>
            </a:r>
          </a:p>
          <a:p>
            <a:pPr algn="just"/>
            <a:endParaRPr lang="en-US" dirty="0" smtClean="0"/>
          </a:p>
          <a:p>
            <a:pPr algn="just"/>
            <a:r>
              <a:rPr lang="en-US" dirty="0" smtClean="0"/>
              <a:t>The reflector is a metallic surface formed into a </a:t>
            </a:r>
            <a:r>
              <a:rPr lang="en-US" dirty="0" err="1" smtClean="0"/>
              <a:t>paraboloid</a:t>
            </a:r>
            <a:r>
              <a:rPr lang="en-US" dirty="0" smtClean="0"/>
              <a:t> of </a:t>
            </a:r>
            <a:r>
              <a:rPr lang="en-US" dirty="0" smtClean="0"/>
              <a:t>revolution and </a:t>
            </a:r>
            <a:r>
              <a:rPr lang="en-US" dirty="0" smtClean="0"/>
              <a:t>usually truncated in a circular rim that forms the diameter of </a:t>
            </a:r>
            <a:r>
              <a:rPr lang="en-US" dirty="0" smtClean="0"/>
              <a:t>the antenna.</a:t>
            </a:r>
          </a:p>
          <a:p>
            <a:pPr algn="just"/>
            <a:endParaRPr lang="en-US" dirty="0" smtClean="0"/>
          </a:p>
          <a:p>
            <a:pPr algn="just"/>
            <a:r>
              <a:rPr lang="en-US" dirty="0" smtClean="0"/>
              <a:t>In a transmitting antenna, radio frequency current from a transmitter </a:t>
            </a:r>
            <a:r>
              <a:rPr lang="en-US" dirty="0" smtClean="0"/>
              <a:t>is supplied </a:t>
            </a:r>
            <a:r>
              <a:rPr lang="en-US" dirty="0" smtClean="0"/>
              <a:t>through a transmission line cable to the feed antenna, </a:t>
            </a:r>
            <a:r>
              <a:rPr lang="en-US" dirty="0" smtClean="0"/>
              <a:t>which converts </a:t>
            </a:r>
            <a:r>
              <a:rPr lang="en-US" dirty="0" smtClean="0"/>
              <a:t>it into radio waves.</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09550"/>
            <a:ext cx="8229600" cy="3394472"/>
          </a:xfrm>
        </p:spPr>
        <p:txBody>
          <a:bodyPr>
            <a:normAutofit/>
          </a:bodyPr>
          <a:lstStyle/>
          <a:p>
            <a:r>
              <a:rPr lang="en-US" sz="2400" dirty="0" smtClean="0">
                <a:latin typeface="Times New Roman" pitchFamily="18" charset="0"/>
                <a:cs typeface="Times New Roman" pitchFamily="18" charset="0"/>
              </a:rPr>
              <a:t>The radio waves are emitted back toward the dish by the feed </a:t>
            </a:r>
            <a:r>
              <a:rPr lang="en-US" sz="2400" dirty="0" smtClean="0">
                <a:latin typeface="Times New Roman" pitchFamily="18" charset="0"/>
                <a:cs typeface="Times New Roman" pitchFamily="18" charset="0"/>
              </a:rPr>
              <a:t>antenna and </a:t>
            </a:r>
            <a:r>
              <a:rPr lang="en-US" sz="2400" dirty="0" smtClean="0">
                <a:latin typeface="Times New Roman" pitchFamily="18" charset="0"/>
                <a:cs typeface="Times New Roman" pitchFamily="18" charset="0"/>
              </a:rPr>
              <a:t>reflect off the dish into a parallel beam.</a:t>
            </a:r>
            <a:endParaRPr lang="en-US" sz="2400" dirty="0">
              <a:latin typeface="Times New Roman" pitchFamily="18" charset="0"/>
              <a:cs typeface="Times New Roman" pitchFamily="18" charset="0"/>
            </a:endParaRPr>
          </a:p>
        </p:txBody>
      </p:sp>
      <p:pic>
        <p:nvPicPr>
          <p:cNvPr id="18434" name="Picture 2"/>
          <p:cNvPicPr>
            <a:picLocks noChangeAspect="1" noChangeArrowheads="1"/>
          </p:cNvPicPr>
          <p:nvPr/>
        </p:nvPicPr>
        <p:blipFill>
          <a:blip r:embed="rId2"/>
          <a:srcRect/>
          <a:stretch>
            <a:fillRect/>
          </a:stretch>
        </p:blipFill>
        <p:spPr bwMode="auto">
          <a:xfrm>
            <a:off x="3124200" y="1123950"/>
            <a:ext cx="3019425" cy="1971675"/>
          </a:xfrm>
          <a:prstGeom prst="rect">
            <a:avLst/>
          </a:prstGeom>
          <a:noFill/>
          <a:ln w="9525">
            <a:noFill/>
            <a:miter lim="800000"/>
            <a:headEnd/>
            <a:tailEnd/>
          </a:ln>
          <a:effectLst/>
        </p:spPr>
      </p:pic>
      <p:sp>
        <p:nvSpPr>
          <p:cNvPr id="5" name="Rectangle 4"/>
          <p:cNvSpPr/>
          <p:nvPr/>
        </p:nvSpPr>
        <p:spPr>
          <a:xfrm>
            <a:off x="533400" y="3105150"/>
            <a:ext cx="8229600" cy="1569660"/>
          </a:xfrm>
          <a:prstGeom prst="rect">
            <a:avLst/>
          </a:prstGeom>
        </p:spPr>
        <p:txBody>
          <a:bodyPr wrap="square">
            <a:spAutoFit/>
          </a:bodyPr>
          <a:lstStyle/>
          <a:p>
            <a:pPr algn="just"/>
            <a:r>
              <a:rPr lang="en-US" sz="2400" dirty="0" smtClean="0"/>
              <a:t>In a receiving antenna the incoming radio waves bounce off the </a:t>
            </a:r>
            <a:r>
              <a:rPr lang="en-US" sz="2400" dirty="0" smtClean="0"/>
              <a:t>dish and </a:t>
            </a:r>
            <a:r>
              <a:rPr lang="en-US" sz="2400" dirty="0" smtClean="0"/>
              <a:t>are focused to a point at the feed antenna, which converts them </a:t>
            </a:r>
            <a:r>
              <a:rPr lang="en-US" sz="2400" dirty="0" smtClean="0"/>
              <a:t>to electric </a:t>
            </a:r>
            <a:r>
              <a:rPr lang="en-US" sz="2400" dirty="0" smtClean="0"/>
              <a:t>currents which travel through a transmission line to the </a:t>
            </a:r>
            <a:r>
              <a:rPr lang="en-US" sz="2400" dirty="0" smtClean="0"/>
              <a:t>radio receiver</a:t>
            </a:r>
            <a:r>
              <a:rPr lang="en-US" sz="2400" dirty="0" smtClean="0"/>
              <a:t>.</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1078</TotalTime>
  <Words>1000</Words>
  <Application>Microsoft Office PowerPoint</Application>
  <PresentationFormat>On-screen Show (16:9)</PresentationFormat>
  <Paragraphs>67</Paragraphs>
  <Slides>135</Slides>
  <Notes>0</Notes>
  <HiddenSlides>0</HiddenSlides>
  <MMClips>0</MMClips>
  <ScaleCrop>false</ScaleCrop>
  <HeadingPairs>
    <vt:vector size="4" baseType="variant">
      <vt:variant>
        <vt:lpstr>Theme</vt:lpstr>
      </vt:variant>
      <vt:variant>
        <vt:i4>1</vt:i4>
      </vt:variant>
      <vt:variant>
        <vt:lpstr>Slide Titles</vt:lpstr>
      </vt:variant>
      <vt:variant>
        <vt:i4>135</vt:i4>
      </vt:variant>
    </vt:vector>
  </HeadingPairs>
  <TitlesOfParts>
    <vt:vector size="136" baseType="lpstr">
      <vt:lpstr>Office Theme</vt:lpstr>
      <vt:lpstr>UNIT III  VHF, UHF AND Microwave Antennas - II  </vt:lpstr>
      <vt:lpstr>Slide 2</vt:lpstr>
      <vt:lpstr>Slide 3</vt:lpstr>
      <vt:lpstr>Slide 4</vt:lpstr>
      <vt:lpstr>Introduction </vt:lpstr>
      <vt:lpstr>Slide 6</vt:lpstr>
      <vt:lpstr>Babinet’s Principle and Complementary Antennas</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Micro Strip Antenna</vt:lpstr>
      <vt:lpstr>Slide 35</vt:lpstr>
      <vt:lpstr>Slide 36</vt:lpstr>
      <vt:lpstr>Slide 37</vt:lpstr>
      <vt:lpstr>Slide 38</vt:lpstr>
      <vt:lpstr>Slide 39</vt:lpstr>
      <vt:lpstr>Slide 40</vt:lpstr>
      <vt:lpstr>Slide 41</vt:lpstr>
      <vt:lpstr>Slide 42</vt:lpstr>
      <vt:lpstr>Slide 43</vt:lpstr>
      <vt:lpstr>SHAPES OF THE MICROSTRIP PATCH</vt:lpstr>
      <vt:lpstr>Slide 45</vt:lpstr>
      <vt:lpstr>Slide 46</vt:lpstr>
      <vt:lpstr>Slide 47</vt:lpstr>
      <vt:lpstr>Slide 48</vt:lpstr>
      <vt:lpstr>Slide 49</vt:lpstr>
      <vt:lpstr>Slide 50</vt:lpstr>
      <vt:lpstr>FEEDING TECHNIQUES</vt:lpstr>
      <vt:lpstr>Slide 52</vt:lpstr>
      <vt:lpstr>Slide 53</vt:lpstr>
      <vt:lpstr>Co-axial Probe Fed</vt:lpstr>
      <vt:lpstr>Slide 55</vt:lpstr>
      <vt:lpstr>Slide 56</vt:lpstr>
      <vt:lpstr>Aperture coupled Feed</vt:lpstr>
      <vt:lpstr>Slide 58</vt:lpstr>
      <vt:lpstr>Proximity Couple Feed</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Introduction</vt:lpstr>
      <vt:lpstr>Working </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 RAJESH RAI</dc:creator>
  <cp:lastModifiedBy>Windows User</cp:lastModifiedBy>
  <cp:revision>182</cp:revision>
  <dcterms:created xsi:type="dcterms:W3CDTF">2006-08-16T00:00:00Z</dcterms:created>
  <dcterms:modified xsi:type="dcterms:W3CDTF">2020-11-08T16:57:08Z</dcterms:modified>
</cp:coreProperties>
</file>